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"/>
  </p:notesMasterIdLst>
  <p:sldIdLst>
    <p:sldId id="256" r:id="rId2"/>
    <p:sldId id="341" r:id="rId3"/>
    <p:sldId id="342" r:id="rId4"/>
    <p:sldId id="343" r:id="rId5"/>
    <p:sldId id="344" r:id="rId6"/>
    <p:sldId id="345" r:id="rId7"/>
    <p:sldId id="346" r:id="rId8"/>
    <p:sldId id="347" r:id="rId9"/>
    <p:sldId id="257" r:id="rId10"/>
    <p:sldId id="333" r:id="rId11"/>
    <p:sldId id="334" r:id="rId12"/>
    <p:sldId id="335" r:id="rId13"/>
    <p:sldId id="336" r:id="rId14"/>
    <p:sldId id="337" r:id="rId15"/>
    <p:sldId id="259" r:id="rId16"/>
    <p:sldId id="260" r:id="rId17"/>
    <p:sldId id="258" r:id="rId18"/>
    <p:sldId id="261" r:id="rId19"/>
    <p:sldId id="262" r:id="rId20"/>
    <p:sldId id="339" r:id="rId21"/>
    <p:sldId id="330" r:id="rId22"/>
    <p:sldId id="338" r:id="rId23"/>
    <p:sldId id="331" r:id="rId24"/>
    <p:sldId id="332" r:id="rId25"/>
    <p:sldId id="348" r:id="rId26"/>
    <p:sldId id="349" r:id="rId27"/>
    <p:sldId id="263" r:id="rId28"/>
    <p:sldId id="350" r:id="rId29"/>
    <p:sldId id="351" r:id="rId30"/>
    <p:sldId id="352" r:id="rId31"/>
    <p:sldId id="357" r:id="rId32"/>
    <p:sldId id="353" r:id="rId33"/>
    <p:sldId id="354" r:id="rId34"/>
    <p:sldId id="355" r:id="rId35"/>
    <p:sldId id="356" r:id="rId36"/>
    <p:sldId id="264" r:id="rId37"/>
  </p:sldIdLst>
  <p:sldSz cx="9144000" cy="6858000" type="screen4x3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4082" userDrawn="1">
          <p15:clr>
            <a:srgbClr val="A4A3A4"/>
          </p15:clr>
        </p15:guide>
        <p15:guide id="3" orient="horz" pos="32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3698"/>
  </p:normalViewPr>
  <p:slideViewPr>
    <p:cSldViewPr snapToGrid="0" snapToObjects="1" showGuides="1">
      <p:cViewPr>
        <p:scale>
          <a:sx n="120" d="100"/>
          <a:sy n="120" d="100"/>
        </p:scale>
        <p:origin x="840" y="496"/>
      </p:cViewPr>
      <p:guideLst>
        <p:guide orient="horz" pos="981"/>
        <p:guide pos="4082"/>
        <p:guide orient="horz" pos="329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7.6807799999999996E-2"/>
          <c:y val="7.6807799999999996E-2"/>
          <c:w val="0.84638400000000003"/>
          <c:h val="0.83388399999999996"/>
        </c:manualLayout>
      </c:layout>
      <c:pieChart>
        <c:varyColors val="1"/>
        <c:ser>
          <c:idx val="0"/>
          <c:order val="0"/>
          <c:explosion val="1"/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26C7-7F45-82A2-C6E73FA2D97F}"/>
              </c:ext>
            </c:extLst>
          </c:dPt>
          <c:dPt>
            <c:idx val="1"/>
            <c:bubble3D val="0"/>
            <c:spPr>
              <a:solidFill>
                <a:srgbClr val="92D050"/>
              </a:solidFill>
            </c:spPr>
            <c:extLst>
              <c:ext xmlns:c16="http://schemas.microsoft.com/office/drawing/2014/chart" uri="{C3380CC4-5D6E-409C-BE32-E72D297353CC}">
                <c16:uniqueId val="{00000003-26C7-7F45-82A2-C6E73FA2D97F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26C7-7F45-82A2-C6E73FA2D97F}"/>
              </c:ext>
            </c:extLst>
          </c:dPt>
          <c:dLbls>
            <c:dLbl>
              <c:idx val="0"/>
              <c:layout>
                <c:manualLayout>
                  <c:x val="-0.14174142784670007"/>
                  <c:y val="9.249223991459341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noAutofit/>
                </a:bodyPr>
                <a:lstStyle/>
                <a:p>
                  <a:pPr>
                    <a:defRPr sz="3200" b="0" i="0">
                      <a:solidFill>
                        <a:schemeClr val="bg1"/>
                      </a:solidFill>
                      <a:latin typeface="Myriad Pro Condensed" panose="020B0506030403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179034911989262"/>
                      <c:h val="0.142509492061195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6C7-7F45-82A2-C6E73FA2D97F}"/>
                </c:ext>
              </c:extLst>
            </c:dLbl>
            <c:dLbl>
              <c:idx val="1"/>
              <c:layout>
                <c:manualLayout>
                  <c:x val="-1.1268547747879317E-6"/>
                  <c:y val="-0.1929768100048477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noAutofit/>
                </a:bodyPr>
                <a:lstStyle/>
                <a:p>
                  <a:pPr>
                    <a:defRPr sz="3200" b="0" i="0">
                      <a:solidFill>
                        <a:schemeClr val="bg1"/>
                      </a:solidFill>
                      <a:latin typeface="Myriad Pro Condensed" panose="020B050603040302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7736811348058619"/>
                      <c:h val="0.1024385362697365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6C7-7F45-82A2-C6E73FA2D97F}"/>
                </c:ext>
              </c:extLst>
            </c:dLbl>
            <c:dLbl>
              <c:idx val="2"/>
              <c:layout>
                <c:manualLayout>
                  <c:x val="0.22399822047093965"/>
                  <c:y val="8.269378690590244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6C7-7F45-82A2-C6E73FA2D97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3200" b="0" i="0">
                    <a:solidFill>
                      <a:schemeClr val="bg1"/>
                    </a:solidFill>
                    <a:latin typeface="Myriad Pro Condensed" panose="020B0506030403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Definição</c:v>
                </c:pt>
                <c:pt idx="1">
                  <c:v>Investigação</c:v>
                </c:pt>
                <c:pt idx="2">
                  <c:v>Ação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</c:v>
                </c:pt>
                <c:pt idx="1">
                  <c:v>10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6C7-7F45-82A2-C6E73FA2D9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0250499999999999E-2"/>
          <c:y val="1.0250499999999999E-2"/>
          <c:w val="0.97949900000000001"/>
          <c:h val="0.9669990000000000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E55327"/>
            </a:solidFill>
            <a:ln w="12700" cap="flat">
              <a:noFill/>
              <a:miter lim="400000"/>
            </a:ln>
            <a:effectLst/>
          </c:spPr>
          <c:explosion val="1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FC0-544D-B009-728D363E0913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FC0-544D-B009-728D363E0913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0FC0-544D-B009-728D363E0913}"/>
              </c:ext>
            </c:extLst>
          </c:dPt>
          <c:dPt>
            <c:idx val="3"/>
            <c:bubble3D val="0"/>
            <c:spPr>
              <a:solidFill>
                <a:srgbClr val="AFD139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0FC0-544D-B009-728D363E0913}"/>
              </c:ext>
            </c:extLst>
          </c:dPt>
          <c:dPt>
            <c:idx val="4"/>
            <c:bubble3D val="0"/>
            <c:spPr>
              <a:solidFill>
                <a:srgbClr val="AFD139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9-0FC0-544D-B009-728D363E0913}"/>
              </c:ext>
            </c:extLst>
          </c:dPt>
          <c:dPt>
            <c:idx val="5"/>
            <c:bubble3D val="0"/>
            <c:spPr>
              <a:solidFill>
                <a:srgbClr val="AFD139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B-0FC0-544D-B009-728D363E0913}"/>
              </c:ext>
            </c:extLst>
          </c:dPt>
          <c:dPt>
            <c:idx val="6"/>
            <c:bubble3D val="0"/>
            <c:spPr>
              <a:solidFill>
                <a:srgbClr val="0B9FA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D-0FC0-544D-B009-728D363E0913}"/>
              </c:ext>
            </c:extLst>
          </c:dPt>
          <c:dPt>
            <c:idx val="7"/>
            <c:bubble3D val="0"/>
            <c:spPr>
              <a:solidFill>
                <a:srgbClr val="0B9FA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F-0FC0-544D-B009-728D363E0913}"/>
              </c:ext>
            </c:extLst>
          </c:dPt>
          <c:dPt>
            <c:idx val="8"/>
            <c:bubble3D val="0"/>
            <c:spPr>
              <a:solidFill>
                <a:srgbClr val="0B9FA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11-0FC0-544D-B009-728D363E0913}"/>
              </c:ext>
            </c:extLst>
          </c:dPt>
          <c:dLbls>
            <c:dLbl>
              <c:idx val="0"/>
              <c:layout>
                <c:manualLayout>
                  <c:x val="-0.11484279244520683"/>
                  <c:y val="0.11558319301128513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FFFFF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C0-544D-B009-728D363E0913}"/>
                </c:ext>
              </c:extLst>
            </c:dLbl>
            <c:dLbl>
              <c:idx val="1"/>
              <c:layout>
                <c:manualLayout>
                  <c:x val="-0.12425504352326534"/>
                  <c:y val="0.10902320234179015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FFFFF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C0-544D-B009-728D363E0913}"/>
                </c:ext>
              </c:extLst>
            </c:dLbl>
            <c:dLbl>
              <c:idx val="2"/>
              <c:layout>
                <c:manualLayout>
                  <c:x val="-8.7594020979057385E-2"/>
                  <c:y val="-4.3689621166917172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FFFFF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C0-544D-B009-728D363E0913}"/>
                </c:ext>
              </c:extLst>
            </c:dLbl>
            <c:dLbl>
              <c:idx val="3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AFD139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0FC0-544D-B009-728D363E0913}"/>
                </c:ext>
              </c:extLst>
            </c:dLbl>
            <c:dLbl>
              <c:idx val="4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AFD139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0FC0-544D-B009-728D363E0913}"/>
                </c:ext>
              </c:extLst>
            </c:dLbl>
            <c:dLbl>
              <c:idx val="5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AFD139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0FC0-544D-B009-728D363E0913}"/>
                </c:ext>
              </c:extLst>
            </c:dLbl>
            <c:dLbl>
              <c:idx val="6"/>
              <c:layout>
                <c:manualLayout>
                  <c:x val="7.1064916780434265E-2"/>
                  <c:y val="-2.7816828440545689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FFFFF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FC0-544D-B009-728D363E0913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FC0-544D-B009-728D363E0913}"/>
                </c:ext>
              </c:extLst>
            </c:dLbl>
            <c:dLbl>
              <c:idx val="8"/>
              <c:layout>
                <c:manualLayout>
                  <c:x val="0.15476272296626753"/>
                  <c:y val="0.11227690356360728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FFFFF"/>
                      </a:solidFill>
                      <a:latin typeface="Myriad Pro Condensed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C0-544D-B009-728D363E0913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FFFFFF"/>
                    </a:solidFill>
                    <a:latin typeface="Myriad Pro Condensed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Sheet1!$B$1:$J$1</c:f>
              <c:strCache>
                <c:ptCount val="9"/>
                <c:pt idx="0">
                  <c:v>Ideia</c:v>
                </c:pt>
                <c:pt idx="1">
                  <c:v>Essência</c:v>
                </c:pt>
                <c:pt idx="2">
                  <c:v>Desafio</c:v>
                </c:pt>
                <c:pt idx="3">
                  <c:v>Questões</c:v>
                </c:pt>
                <c:pt idx="4">
                  <c:v>Pesquisa</c:v>
                </c:pt>
                <c:pt idx="5">
                  <c:v>Análise</c:v>
                </c:pt>
                <c:pt idx="6">
                  <c:v>Solução</c:v>
                </c:pt>
                <c:pt idx="7">
                  <c:v>Impl</c:v>
                </c:pt>
                <c:pt idx="8">
                  <c:v>Avaliação</c:v>
                </c:pt>
              </c:strCache>
            </c:strRef>
          </c:cat>
          <c:val>
            <c:numRef>
              <c:f>Sheet1!$B$2:$J$2</c:f>
              <c:numCache>
                <c:formatCode>General</c:formatCode>
                <c:ptCount val="9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0FC0-544D-B009-728D363E09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9612D-587E-B446-82B0-3A856C7F5D12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D51A3-3244-CF42-95EA-6CCB32992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D51A3-3244-CF42-95EA-6CCB32992D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01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D51A3-3244-CF42-95EA-6CCB32992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26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Shape 114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9" name="Shape 11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400">
                <a:latin typeface="Myriad Pro"/>
                <a:ea typeface="Myriad Pro"/>
                <a:cs typeface="Myriad Pro"/>
                <a:sym typeface="Myriad Pro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4869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Shape 11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55" name="Shape 115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400">
                <a:latin typeface="Myriad Pro"/>
                <a:ea typeface="Myriad Pro"/>
                <a:cs typeface="Myriad Pro"/>
                <a:sym typeface="Myriad Pro"/>
              </a:defRP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3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Shape 1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0" name="Shape 11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400">
                <a:latin typeface="Myriad Pro"/>
                <a:ea typeface="Myriad Pro"/>
                <a:cs typeface="Myriad Pro"/>
                <a:sym typeface="Myriad Pro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0076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D51A3-3244-CF42-95EA-6CCB32992D3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8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D51A3-3244-CF42-95EA-6CCB32992D3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141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6D51A3-3244-CF42-95EA-6CCB32992D3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769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/>
          <p:cNvSpPr txBox="1"/>
          <p:nvPr/>
        </p:nvSpPr>
        <p:spPr>
          <a:xfrm>
            <a:off x="431800" y="6131027"/>
            <a:ext cx="8280400" cy="35867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indent="0">
              <a:spcBef>
                <a:spcPts val="1800"/>
              </a:spcBef>
              <a:buClr>
                <a:srgbClr val="FF6600"/>
              </a:buClr>
              <a:buSzPct val="60000"/>
              <a:buFont typeface="Wingdings 3" panose="05040102010807070707" pitchFamily="18" charset="2"/>
              <a:buNone/>
              <a:defRPr sz="2400" baseline="0">
                <a:cs typeface="Calibri" pitchFamily="34" charset="0"/>
              </a:defRPr>
            </a:lvl1pPr>
            <a:lvl2pPr indent="0" algn="ctr">
              <a:spcBef>
                <a:spcPct val="20000"/>
              </a:spcBef>
              <a:buClr>
                <a:srgbClr val="FF6600"/>
              </a:buClr>
              <a:buSzPct val="100000"/>
              <a:buFont typeface="Wingdings" charset="2"/>
              <a:buNone/>
              <a:defRPr sz="2000" baseline="0">
                <a:cs typeface="Calibri" pitchFamily="34" charset="0"/>
              </a:defRPr>
            </a:lvl2pPr>
            <a:lvl3pPr indent="0" algn="ctr">
              <a:spcBef>
                <a:spcPct val="20000"/>
              </a:spcBef>
              <a:buClr>
                <a:srgbClr val="FF6600"/>
              </a:buClr>
              <a:buSzPct val="80000"/>
              <a:buFont typeface="Lucida Grande"/>
              <a:buNone/>
              <a:defRPr baseline="0">
                <a:cs typeface="Calibri" pitchFamily="34" charset="0"/>
              </a:defRPr>
            </a:lvl3pPr>
            <a:lvl4pPr indent="0" algn="ctr">
              <a:spcBef>
                <a:spcPct val="20000"/>
              </a:spcBef>
              <a:buClr>
                <a:srgbClr val="FF6600"/>
              </a:buClr>
              <a:buSzPct val="75000"/>
              <a:buFont typeface="Arial" pitchFamily="34" charset="0"/>
              <a:buNone/>
              <a:defRPr sz="1600" baseline="0">
                <a:cs typeface="Calibri" pitchFamily="34" charset="0"/>
              </a:defRPr>
            </a:lvl4pPr>
            <a:lvl5pPr indent="0" algn="ctr">
              <a:spcBef>
                <a:spcPct val="20000"/>
              </a:spcBef>
              <a:buClr>
                <a:srgbClr val="FF6600"/>
              </a:buClr>
              <a:buFont typeface="Arial" pitchFamily="34" charset="0"/>
              <a:buNone/>
              <a:defRPr sz="1600" baseline="0">
                <a:cs typeface="Calibri" pitchFamily="34" charset="0"/>
              </a:defRPr>
            </a:lvl5pPr>
            <a:lvl6pPr indent="0" algn="ctr">
              <a:spcBef>
                <a:spcPct val="20000"/>
              </a:spcBef>
              <a:buFont typeface="Arial" pitchFamily="34" charset="0"/>
              <a:buNone/>
              <a:defRPr sz="1600"/>
            </a:lvl6pPr>
            <a:lvl7pPr indent="0" algn="ctr">
              <a:spcBef>
                <a:spcPct val="20000"/>
              </a:spcBef>
              <a:buFont typeface="Arial" pitchFamily="34" charset="0"/>
              <a:buNone/>
              <a:defRPr sz="1600"/>
            </a:lvl7pPr>
            <a:lvl8pPr indent="0" algn="ctr">
              <a:spcBef>
                <a:spcPct val="20000"/>
              </a:spcBef>
              <a:buFont typeface="Arial" pitchFamily="34" charset="0"/>
              <a:buNone/>
              <a:defRPr sz="1600"/>
            </a:lvl8pPr>
            <a:lvl9pPr indent="0" algn="ctr">
              <a:spcBef>
                <a:spcPct val="20000"/>
              </a:spcBef>
              <a:buFont typeface="Arial" pitchFamily="34" charset="0"/>
              <a:buNone/>
              <a:defRPr sz="1600"/>
            </a:lvl9pPr>
          </a:lstStyle>
          <a:p>
            <a:pPr marL="0" lvl="0" indent="0">
              <a:tabLst>
                <a:tab pos="8256267" algn="r"/>
              </a:tabLst>
            </a:pPr>
            <a:r>
              <a:rPr lang="pt-BR" sz="1859" b="0" i="0" noProof="0" dirty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rPr>
              <a:t>Arthur João Catto, PhD	1º semestre de 2019</a:t>
            </a:r>
          </a:p>
        </p:txBody>
      </p:sp>
      <p:sp>
        <p:nvSpPr>
          <p:cNvPr id="11" name="Título 1"/>
          <p:cNvSpPr>
            <a:spLocks noGrp="1"/>
          </p:cNvSpPr>
          <p:nvPr>
            <p:ph type="ctrTitle"/>
          </p:nvPr>
        </p:nvSpPr>
        <p:spPr>
          <a:xfrm>
            <a:off x="2974315" y="1994653"/>
            <a:ext cx="5737885" cy="1440714"/>
          </a:xfrm>
        </p:spPr>
        <p:txBody>
          <a:bodyPr lIns="90000" bIns="0" anchor="ctr"/>
          <a:lstStyle>
            <a:lvl1pPr algn="l">
              <a:lnSpc>
                <a:spcPct val="80000"/>
              </a:lnSpc>
              <a:defRPr sz="6000" b="0" i="0" spc="-100" baseline="0">
                <a:solidFill>
                  <a:schemeClr val="tx1"/>
                </a:solidFill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31955" y="279400"/>
            <a:ext cx="8280246" cy="83625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Universidade Estadual de Campinas</a:t>
            </a:r>
          </a:p>
          <a:p>
            <a:pPr algn="l">
              <a:lnSpc>
                <a:spcPct val="80000"/>
              </a:lnSpc>
            </a:pPr>
            <a:r>
              <a:rPr lang="pt-BR" sz="1859" b="0" i="0" noProof="0" dirty="0">
                <a:solidFill>
                  <a:schemeClr val="tx1"/>
                </a:solidFill>
                <a:latin typeface="+mn-lt"/>
                <a:ea typeface="Fira Sans Condensed Light" charset="0"/>
                <a:cs typeface="Fira Sans Condensed Light" charset="0"/>
              </a:rPr>
              <a:t>Instituto de Computação</a:t>
            </a:r>
          </a:p>
          <a:p>
            <a:pPr algn="l"/>
            <a:r>
              <a:rPr lang="pt" sz="1859" b="0" i="0" noProof="0" dirty="0">
                <a:solidFill>
                  <a:schemeClr val="tx1"/>
                </a:solidFill>
                <a:latin typeface="+mj-lt"/>
                <a:ea typeface="Fira Sans Condensed Book" charset="0"/>
                <a:cs typeface="Fira Sans Condensed Book" charset="0"/>
              </a:rPr>
              <a:t>MC855 Projeto em Sistemas de Computação</a:t>
            </a:r>
            <a:endParaRPr lang="pt-BR" sz="1859" b="0" i="0" noProof="0" dirty="0">
              <a:solidFill>
                <a:schemeClr val="tx1"/>
              </a:solidFill>
              <a:latin typeface="+mj-lt"/>
              <a:ea typeface="Fira Sans Condensed Book" charset="0"/>
              <a:cs typeface="Fira Sans Condensed Book" charset="0"/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1" hasCustomPrompt="1"/>
          </p:nvPr>
        </p:nvSpPr>
        <p:spPr>
          <a:xfrm>
            <a:off x="431799" y="1995506"/>
            <a:ext cx="2319741" cy="1439862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266612" indent="-266612" algn="ctr">
              <a:buNone/>
              <a:defRPr lang="pt-BR" sz="10224" b="0" i="0" spc="-100" baseline="0" noProof="0" dirty="0">
                <a:solidFill>
                  <a:schemeClr val="bg1"/>
                </a:solidFill>
                <a:latin typeface="Myriad Pro Light Condensed" panose="020B0406030403020204" pitchFamily="34" charset="0"/>
              </a:defRPr>
            </a:lvl1pPr>
          </a:lstStyle>
          <a:p>
            <a:pPr marL="0" lvl="0" indent="0" algn="ctr"/>
            <a:r>
              <a:rPr lang="pt-BR" noProof="0" dirty="0" err="1"/>
              <a:t>Txx</a:t>
            </a:r>
            <a:endParaRPr lang="pt-BR" noProof="0" dirty="0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id="{92365CFE-4931-FA40-B3B3-7FDA61D3AF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27402" y="3897313"/>
            <a:ext cx="1378583" cy="276999"/>
          </a:xfrm>
        </p:spPr>
        <p:txBody>
          <a:bodyPr wrap="none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n-US" sz="1800" b="0" i="1" kern="1200" noProof="0" dirty="0">
                <a:solidFill>
                  <a:schemeClr val="tx1"/>
                </a:solidFill>
                <a:latin typeface="Myriad Pro Light Condensed" panose="020B0406030403020204" pitchFamily="34" charset="0"/>
                <a:ea typeface="+mn-ea"/>
                <a:cs typeface="+mn-cs"/>
              </a:defRPr>
            </a:lvl1pPr>
            <a:lvl2pPr marL="274533" indent="0">
              <a:buFontTx/>
              <a:buNone/>
              <a:defRPr/>
            </a:lvl2pPr>
            <a:lvl3pPr marL="534782" indent="0">
              <a:buFontTx/>
              <a:buNone/>
              <a:defRPr/>
            </a:lvl3pPr>
            <a:lvl4pPr marL="809314" indent="0">
              <a:buFontTx/>
              <a:buNone/>
              <a:defRPr/>
            </a:lvl4pPr>
            <a:lvl5pPr marL="1071149" indent="0">
              <a:buFontTx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E8B04B-6D80-3540-84AC-28843BF4A2D3}"/>
              </a:ext>
            </a:extLst>
          </p:cNvPr>
          <p:cNvSpPr txBox="1"/>
          <p:nvPr/>
        </p:nvSpPr>
        <p:spPr>
          <a:xfrm>
            <a:off x="431800" y="3897313"/>
            <a:ext cx="14956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800" b="0" i="1" dirty="0" err="1">
                <a:latin typeface="Myriad Pro Light Condensed" panose="020B0406030403020204" pitchFamily="34" charset="0"/>
              </a:rPr>
              <a:t>Discutido</a:t>
            </a:r>
            <a:r>
              <a:rPr lang="en-US" sz="1800" b="0" i="1" dirty="0">
                <a:latin typeface="Myriad Pro Light Condensed" panose="020B0406030403020204" pitchFamily="34" charset="0"/>
              </a:rPr>
              <a:t> </a:t>
            </a:r>
            <a:r>
              <a:rPr lang="en-US" sz="1800" b="0" i="1" dirty="0" err="1">
                <a:latin typeface="Myriad Pro Light Condensed" panose="020B0406030403020204" pitchFamily="34" charset="0"/>
              </a:rPr>
              <a:t>em</a:t>
            </a:r>
            <a:r>
              <a:rPr lang="en-US" sz="1800" b="0" i="1" dirty="0">
                <a:latin typeface="Myriad Pro Light Condensed" panose="020B0406030403020204" pitchFamily="34" charset="0"/>
              </a:rPr>
              <a:t> </a:t>
            </a:r>
            <a:r>
              <a:rPr lang="en-US" sz="1800" b="0" i="1" dirty="0" err="1">
                <a:latin typeface="Myriad Pro Light Condensed" panose="020B0406030403020204" pitchFamily="34" charset="0"/>
              </a:rPr>
              <a:t>classe</a:t>
            </a:r>
            <a:r>
              <a:rPr lang="en-US" sz="1800" b="0" i="1" dirty="0">
                <a:latin typeface="Myriad Pro Light Condensed" panose="020B0406030403020204" pitchFamily="34" charset="0"/>
              </a:rPr>
              <a:t> </a:t>
            </a:r>
            <a:r>
              <a:rPr lang="en-US" sz="1800" b="0" i="1" dirty="0" err="1">
                <a:latin typeface="Myriad Pro Light Condensed" panose="020B0406030403020204" pitchFamily="34" charset="0"/>
              </a:rPr>
              <a:t>em</a:t>
            </a:r>
            <a:r>
              <a:rPr lang="en-US" sz="1800" b="0" i="1" dirty="0">
                <a:latin typeface="Myriad Pro Light Condensed" panose="020B0406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615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1" pos="1401">
          <p15:clr>
            <a:srgbClr val="FBAE40"/>
          </p15:clr>
        </p15:guide>
        <p15:guide id="14" pos="1993">
          <p15:clr>
            <a:srgbClr val="FBAE40"/>
          </p15:clr>
        </p15:guide>
        <p15:guide id="15" pos="544">
          <p15:clr>
            <a:srgbClr val="FBAE40"/>
          </p15:clr>
        </p15:guide>
        <p15:guide id="16" pos="1495">
          <p15:clr>
            <a:srgbClr val="FBAE40"/>
          </p15:clr>
        </p15:guide>
        <p15:guide id="17" orient="horz" pos="245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8280400" cy="6210300"/>
          </a:xfrm>
        </p:spPr>
        <p:txBody>
          <a:bodyPr/>
          <a:lstStyle>
            <a:lvl4pPr marL="454025" indent="-450850">
              <a:buFont typeface="+mj-lt"/>
              <a:buAutoNum type="arabicPeriod"/>
              <a:defRPr sz="1600" b="0" i="0"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11200" indent="-442913">
              <a:buFont typeface="+mj-lt"/>
              <a:buAutoNum type="arabicPeriod"/>
              <a:defRPr sz="1600" b="0" i="0"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9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noProof="0" smtClean="0"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>
            <a:lvl4pPr marL="466725" indent="-457200"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9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esq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809750"/>
            <a:ext cx="3869268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noProof="0" smtClean="0"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19138" indent="-360363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728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(di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1809750"/>
            <a:ext cx="3852862" cy="4679950"/>
          </a:xfrm>
        </p:spPr>
        <p:txBody>
          <a:bodyPr/>
          <a:lstStyle>
            <a:lvl4pPr marL="466725" indent="-457200"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9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279400"/>
            <a:ext cx="3869268" cy="621030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859338" y="279400"/>
            <a:ext cx="3852862" cy="6210300"/>
          </a:xfrm>
        </p:spPr>
        <p:txBody>
          <a:bodyPr/>
          <a:lstStyle>
            <a:lvl4pPr marL="466725" indent="-457200"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4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doi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500793"/>
            <a:ext cx="3721862" cy="836499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3600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800" y="1650863"/>
            <a:ext cx="3721862" cy="4838837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188913"/>
            <a:ext cx="3721862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990337" y="499101"/>
            <a:ext cx="3721863" cy="836499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>
            <a:lvl1pPr lvl="0" defTabSz="914047">
              <a:lnSpc>
                <a:spcPct val="80000"/>
              </a:lnSpc>
              <a:spcBef>
                <a:spcPct val="0"/>
              </a:spcBef>
              <a:buNone/>
              <a:defRPr sz="4800" b="0" i="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sz="3600" dirty="0"/>
              <a:t>Click to edit Master title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2"/>
          </p:nvPr>
        </p:nvSpPr>
        <p:spPr>
          <a:xfrm>
            <a:off x="4990337" y="1649172"/>
            <a:ext cx="3721863" cy="4840528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buSzPct val="100000"/>
              <a:defRPr lang="en-US" sz="2324" noProof="0" smtClean="0"/>
            </a:lvl1pPr>
            <a:lvl2pPr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91" noProof="0" smtClean="0"/>
            </a:lvl3pPr>
            <a:lvl4pPr marL="358710" indent="-358710"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995285" indent="-457165">
              <a:spcBef>
                <a:spcPts val="0"/>
              </a:spcBef>
              <a:buClr>
                <a:schemeClr val="bg1">
                  <a:lumMod val="75000"/>
                </a:schemeClr>
              </a:buClr>
              <a:buSzPct val="80000"/>
              <a:buFont typeface="+mj-lt"/>
              <a:buAutoNum type="arabicPeriod"/>
              <a:defRPr sz="2800">
                <a:latin typeface="LM Mono Light Cond 10" panose="00000509000000000000" pitchFamily="49" charset="0"/>
              </a:defRPr>
            </a:lvl6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90337" y="187221"/>
            <a:ext cx="3721863" cy="31188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859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491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três títul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431800" y="639763"/>
            <a:ext cx="8280400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318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 marL="466725" indent="-457200"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32200" y="2349500"/>
            <a:ext cx="3780000" cy="4140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 marL="466725" indent="-457200"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31800" y="1809750"/>
            <a:ext cx="3780000" cy="5397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latin typeface="Myriad Pro SemiCondensed" charset="0"/>
                <a:ea typeface="Myriad Pro SemiCondensed" charset="0"/>
                <a:cs typeface="Myriad Pro SemiCondensed" charset="0"/>
              </a:defRPr>
            </a:lvl1pPr>
            <a:lvl2pPr marL="266613" indent="0">
              <a:buFontTx/>
              <a:buNone/>
              <a:defRPr/>
            </a:lvl2pPr>
            <a:lvl3pPr marL="536396" indent="0">
              <a:buFontTx/>
              <a:buNone/>
              <a:defRPr/>
            </a:lvl3pPr>
            <a:lvl4pPr marL="3175" indent="0">
              <a:buFontTx/>
              <a:buNone/>
              <a:defRPr/>
            </a:lvl4pPr>
            <a:lvl5pPr marL="35871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932200" y="1809750"/>
            <a:ext cx="3780000" cy="5397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latin typeface="Myriad Pro SemiCondensed" charset="0"/>
                <a:ea typeface="Myriad Pro SemiCondensed" charset="0"/>
                <a:cs typeface="Myriad Pro SemiCondensed" charset="0"/>
              </a:defRPr>
            </a:lvl1pPr>
            <a:lvl2pPr marL="266613" indent="0">
              <a:buFontTx/>
              <a:buNone/>
              <a:defRPr/>
            </a:lvl2pPr>
            <a:lvl3pPr marL="536396" indent="0">
              <a:buFontTx/>
              <a:buNone/>
              <a:defRPr/>
            </a:lvl3pPr>
            <a:lvl4pPr marL="3175" indent="0">
              <a:buFontTx/>
              <a:buNone/>
              <a:defRPr/>
            </a:lvl4pPr>
            <a:lvl5pPr marL="35871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31800" y="279400"/>
            <a:ext cx="8280400" cy="3603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023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/>
        </p:nvSpPr>
        <p:spPr>
          <a:xfrm>
            <a:off x="431800" y="279400"/>
            <a:ext cx="8323014" cy="2836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marL="357188" lvl="4" indent="-347663" algn="l" defTabSz="91404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</a:pPr>
            <a:r>
              <a: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Courier Condensed" charset="0"/>
              </a:rPr>
              <a:t>Fourth level</a:t>
            </a:r>
          </a:p>
          <a:p>
            <a:pPr marL="628650" lvl="4" indent="-355600" algn="l" defTabSz="91404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</a:pPr>
            <a:r>
              <a: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Courier Condensed" charset="0"/>
              </a:rPr>
              <a:t>Fifth level</a:t>
            </a:r>
            <a:endParaRPr lang="pt-BR" sz="1600" b="0" i="0" kern="1200" spc="0" baseline="0" noProof="0" dirty="0">
              <a:solidFill>
                <a:schemeClr val="tx1"/>
              </a:solidFill>
              <a:latin typeface="M+ 1m light" panose="020B0409020203020207" pitchFamily="49" charset="-128"/>
              <a:ea typeface="M+ 1m light" panose="020B0409020203020207" pitchFamily="49" charset="-128"/>
              <a:cs typeface="Courier Condensed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/>
        </p:nvSpPr>
        <p:spPr>
          <a:xfrm>
            <a:off x="389185" y="3743465"/>
            <a:ext cx="8365630" cy="27188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458963" indent="-458963" algn="l" defTabSz="1573502" rtl="0" eaLnBrk="1" latinLnBrk="0" hangingPunct="1">
              <a:spcBef>
                <a:spcPts val="3099"/>
              </a:spcBef>
              <a:buClr>
                <a:srgbClr val="FF6600"/>
              </a:buClr>
              <a:buSzPct val="100000"/>
              <a:buFont typeface="Wingdings" panose="05000000000000000000" pitchFamily="2" charset="2"/>
              <a:buChar char="§"/>
              <a:tabLst/>
              <a:defRPr sz="40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1pPr>
            <a:lvl2pPr marL="923389" indent="-464424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2pPr>
            <a:lvl3pPr marL="1390546" indent="-467158" algn="l" defTabSz="1573502" rtl="0" eaLnBrk="1" latinLnBrk="0" hangingPunct="1">
              <a:spcBef>
                <a:spcPts val="517"/>
              </a:spcBef>
              <a:spcAft>
                <a:spcPts val="517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sz="3600" b="0" i="0" kern="1200" spc="0" baseline="0">
                <a:solidFill>
                  <a:schemeClr val="tx1"/>
                </a:solidFill>
                <a:latin typeface="Myriad Pro Light SemiCondensed" charset="0"/>
                <a:ea typeface="Myriad Pro Light SemiCondensed" charset="0"/>
                <a:cs typeface="Myriad Pro Light SemiCondensed" charset="0"/>
              </a:defRPr>
            </a:lvl3pPr>
            <a:lvl4pPr marL="792376" indent="-786914" algn="l" defTabSz="4332599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en-US" sz="4820" b="0" i="0" kern="1200" spc="0" baseline="0" noProof="0" dirty="0" smtClean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4pPr>
            <a:lvl5pPr marL="1404421" indent="-786914" algn="l" defTabSz="1573502" rtl="0" eaLnBrk="1" latinLnBrk="0" hangingPunct="1"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tabLst/>
              <a:defRPr lang="pt-BR" sz="482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5pPr>
            <a:lvl6pPr marL="4327140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113889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00643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687391" indent="-393375" algn="l" defTabSz="157350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44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324" noProof="0" dirty="0"/>
              <a:t>Click to edit Master text styles</a:t>
            </a:r>
          </a:p>
          <a:p>
            <a:pPr lvl="1"/>
            <a:r>
              <a:rPr lang="en-US" sz="2091" noProof="0" dirty="0"/>
              <a:t>Second level</a:t>
            </a:r>
          </a:p>
          <a:p>
            <a:pPr lvl="2"/>
            <a:r>
              <a:rPr lang="en-US" sz="2091" noProof="0" dirty="0"/>
              <a:t>Third level</a:t>
            </a:r>
          </a:p>
          <a:p>
            <a:pPr marL="357188" lvl="4" indent="-347663" algn="l" defTabSz="91404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</a:pPr>
            <a:r>
              <a: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Courier Condensed" charset="0"/>
              </a:rPr>
              <a:t>Fourth level</a:t>
            </a:r>
          </a:p>
          <a:p>
            <a:pPr marL="628650" lvl="4" indent="-355600" algn="l" defTabSz="91404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</a:pPr>
            <a:r>
              <a: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Courier Condensed" charset="0"/>
              </a:rPr>
              <a:t>Fifth level</a:t>
            </a:r>
            <a:endParaRPr lang="pt-BR" sz="1600" b="0" i="0" kern="1200" spc="0" baseline="0" noProof="0" dirty="0">
              <a:solidFill>
                <a:schemeClr val="tx1"/>
              </a:solidFill>
              <a:latin typeface="M+ 1m light" panose="020B0409020203020207" pitchFamily="49" charset="-128"/>
              <a:ea typeface="M+ 1m light" panose="020B0409020203020207" pitchFamily="49" charset="-128"/>
              <a:cs typeface="Courier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31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uas Partes de Conteúdo (vertical co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340712"/>
            <a:ext cx="8280400" cy="234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>
              <a:buSzPct val="80000"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57200" indent="-457200">
              <a:spcBef>
                <a:spcPts val="0"/>
              </a:spcBef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4149725"/>
            <a:ext cx="8280400" cy="2340000"/>
          </a:xfrm>
          <a:noFill/>
        </p:spPr>
        <p:txBody>
          <a:bodyPr/>
          <a:lstStyle>
            <a:lvl1pPr>
              <a:buSzPct val="80000"/>
              <a:defRPr sz="28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2pPr>
            <a:lvl3pPr>
              <a:buSzPct val="80000"/>
              <a:defRPr sz="20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3pPr>
            <a:lvl4pPr marL="457200" indent="-457200">
              <a:spcBef>
                <a:spcPts val="0"/>
              </a:spcBef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1800" y="620712"/>
            <a:ext cx="8280400" cy="720000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60351"/>
            <a:ext cx="8280400" cy="360362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201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646171"/>
            <a:ext cx="8280402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pc="-100" baseline="0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586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720000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400" b="0" i="0" spc="-100" baseline="0" noProof="0" dirty="0"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378813"/>
            <a:ext cx="8280401" cy="5110887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803275" indent="-266700">
              <a:lnSpc>
                <a:spcPct val="100000"/>
              </a:lnSpc>
              <a:spcBef>
                <a:spcPts val="300"/>
              </a:spcBef>
              <a:buSzPct val="100000"/>
              <a:tabLst/>
              <a:defRPr lang="en-US" sz="2000" noProof="0" smtClean="0"/>
            </a:lvl3pPr>
            <a:lvl4pPr marL="1071563" indent="-268288">
              <a:lnSpc>
                <a:spcPct val="90000"/>
              </a:lnSpc>
              <a:buClr>
                <a:schemeClr val="bg1">
                  <a:lumMod val="85000"/>
                </a:schemeClr>
              </a:buClr>
              <a:buSzPct val="75000"/>
              <a:buFont typeface="Wingdings" pitchFamily="2" charset="2"/>
              <a:buChar char="§"/>
              <a:tabLst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4pPr>
            <a:lvl5pPr marL="357188" indent="-347663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en-US" sz="1600" b="0" i="0" kern="1200" spc="0" baseline="0" noProof="0" dirty="0" smtClean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623888" indent="-357188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en-US" sz="1600" b="0" i="0" kern="1200" spc="0" baseline="0" noProof="0" dirty="0" smtClean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4131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421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431">
          <p15:clr>
            <a:srgbClr val="FBAE40"/>
          </p15:clr>
        </p15:guide>
        <p15:guide id="2" orient="horz" pos="867">
          <p15:clr>
            <a:srgbClr val="FBAE40"/>
          </p15:clr>
        </p15:guide>
        <p15:guide id="3" orient="horz" pos="109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- 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08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189DF-CB67-794C-8E4E-557EB6298887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C17D-8745-8A4E-89D5-928B635B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85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abeçalho da Seção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0826" y="1412879"/>
            <a:ext cx="8642350" cy="1116115"/>
          </a:xfrm>
        </p:spPr>
        <p:txBody>
          <a:bodyPr anchor="t"/>
          <a:lstStyle>
            <a:lvl1pPr algn="l" defTabSz="6855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6000" b="1" i="0" kern="1200" spc="-75" baseline="0" noProof="0" dirty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yriad Pro Bold Condensed" charset="0"/>
                <a:ea typeface="Myriad Pro Bold Condensed" charset="0"/>
                <a:cs typeface="Myriad Pro Bold Condensed" charset="0"/>
              </a:defRPr>
            </a:lvl1pPr>
          </a:lstStyle>
          <a:p>
            <a:r>
              <a:rPr lang="pt-BR" noProof="0" dirty="0"/>
              <a:t>Título da se</a:t>
            </a:r>
            <a:r>
              <a:rPr lang="en-US" noProof="0" dirty="0" err="1"/>
              <a:t>ção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50826" y="2543053"/>
            <a:ext cx="8642350" cy="1606672"/>
          </a:xfrm>
        </p:spPr>
        <p:txBody>
          <a:bodyPr anchor="t">
            <a:normAutofit/>
          </a:bodyPr>
          <a:lstStyle>
            <a:lvl1pPr marL="0" indent="0">
              <a:buNone/>
              <a:defRPr sz="2400" baseline="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34279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38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17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397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677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39956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235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Objetivo da se</a:t>
            </a:r>
            <a:r>
              <a:rPr lang="en-US" noProof="0" dirty="0" err="1"/>
              <a:t>ção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9675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12105" y="1828403"/>
            <a:ext cx="3859895" cy="42666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90000"/>
              </a:lnSpc>
              <a:buSzTx/>
              <a:buNone/>
              <a:defRPr sz="2700">
                <a:solidFill>
                  <a:srgbClr val="424242"/>
                </a:solidFill>
              </a:defRPr>
            </a:lvl1pPr>
            <a:lvl2pPr marL="0" indent="0">
              <a:lnSpc>
                <a:spcPct val="90000"/>
              </a:lnSpc>
              <a:buSzTx/>
              <a:buNone/>
              <a:defRPr sz="2700">
                <a:solidFill>
                  <a:srgbClr val="424242"/>
                </a:solidFill>
              </a:defRPr>
            </a:lvl2pPr>
            <a:lvl3pPr marL="0" indent="0">
              <a:lnSpc>
                <a:spcPct val="90000"/>
              </a:lnSpc>
              <a:buSzTx/>
              <a:buNone/>
              <a:defRPr sz="2700">
                <a:solidFill>
                  <a:srgbClr val="424242"/>
                </a:solidFill>
              </a:defRPr>
            </a:lvl3pPr>
            <a:lvl4pPr marL="0" indent="0">
              <a:lnSpc>
                <a:spcPct val="90000"/>
              </a:lnSpc>
              <a:buSzTx/>
              <a:buNone/>
              <a:defRPr sz="2700">
                <a:solidFill>
                  <a:srgbClr val="424242"/>
                </a:solidFill>
              </a:defRPr>
            </a:lvl4pPr>
            <a:lvl5pPr marL="0" indent="0">
              <a:lnSpc>
                <a:spcPct val="90000"/>
              </a:lnSpc>
              <a:buSzTx/>
              <a:buNone/>
              <a:defRPr sz="2700">
                <a:solidFill>
                  <a:srgbClr val="42424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712105" y="763091"/>
            <a:ext cx="7719790" cy="758132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424242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4637" y="6540500"/>
            <a:ext cx="169964" cy="23495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92792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1169987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400" b="0" i="0" spc="-100" baseline="0" noProof="0" dirty="0">
                <a:latin typeface="Myriad Pro Condensed" charset="0"/>
                <a:ea typeface="Myriad Pro Condensed" charset="0"/>
                <a:cs typeface="Myriad Pro Condensed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809750"/>
            <a:ext cx="8280401" cy="4679950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803275" indent="-266700">
              <a:lnSpc>
                <a:spcPct val="100000"/>
              </a:lnSpc>
              <a:spcBef>
                <a:spcPts val="300"/>
              </a:spcBef>
              <a:buSzPct val="100000"/>
              <a:tabLst/>
              <a:defRPr lang="en-US" sz="2000" noProof="0" smtClean="0"/>
            </a:lvl3pPr>
            <a:lvl4pPr marL="1071563" indent="-268288">
              <a:lnSpc>
                <a:spcPct val="90000"/>
              </a:lnSpc>
              <a:buClr>
                <a:schemeClr val="bg1">
                  <a:lumMod val="85000"/>
                </a:schemeClr>
              </a:buClr>
              <a:buSzPct val="75000"/>
              <a:buFont typeface="Wingdings" pitchFamily="2" charset="2"/>
              <a:buChar char="§"/>
              <a:tabLst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4pPr>
            <a:lvl5pPr marL="357188" indent="-347663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en-US" sz="1600" b="0" i="0" kern="1200" spc="0" baseline="0" noProof="0" dirty="0" smtClean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5pPr>
            <a:lvl6pPr marL="623888" indent="-357188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4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41313"/>
          </a:xfrm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678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431">
          <p15:clr>
            <a:srgbClr val="FBAE40"/>
          </p15:clr>
        </p15:guide>
        <p15:guide id="2" orient="horz" pos="113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31801" y="1449387"/>
            <a:ext cx="8280400" cy="1093665"/>
          </a:xfrm>
        </p:spPr>
        <p:txBody>
          <a:bodyPr anchor="t"/>
          <a:lstStyle>
            <a:lvl1pPr algn="l" defTabSz="9141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5400" b="0" i="0" kern="1200" spc="-100" baseline="0" noProof="0" dirty="0">
                <a:solidFill>
                  <a:schemeClr val="tx1"/>
                </a:solidFill>
                <a:latin typeface="Myriad Pro Light Condensed" charset="0"/>
                <a:ea typeface="Myriad Pro Light Condensed" charset="0"/>
                <a:cs typeface="Myriad Pro Light Condensed" charset="0"/>
              </a:defRPr>
            </a:lvl1pPr>
          </a:lstStyle>
          <a:p>
            <a:r>
              <a:rPr lang="pt-BR" noProof="0" dirty="0"/>
              <a:t>Título do exemplo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431800" y="2543053"/>
            <a:ext cx="8280401" cy="1606672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4570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2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47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Algum detalhe sobre o exemplo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865540"/>
            <a:ext cx="8280399" cy="569787"/>
          </a:xfrm>
        </p:spPr>
        <p:txBody>
          <a:bodyPr anchor="b">
            <a:normAutofit/>
          </a:bodyPr>
          <a:lstStyle>
            <a:lvl1pPr marL="0" indent="0">
              <a:buNone/>
              <a:defRPr sz="2800"/>
            </a:lvl1pPr>
            <a:lvl2pPr marL="269791" indent="0">
              <a:buNone/>
              <a:defRPr/>
            </a:lvl2pPr>
            <a:lvl3pPr marL="544345" indent="0">
              <a:buNone/>
              <a:defRPr/>
            </a:lvl3pPr>
            <a:lvl4pPr marL="801442" indent="0">
              <a:buNone/>
              <a:defRPr/>
            </a:lvl4pPr>
            <a:lvl5pPr marL="1082342" indent="0">
              <a:buNone/>
              <a:defRPr/>
            </a:lvl5pPr>
          </a:lstStyle>
          <a:p>
            <a:pPr lvl="0"/>
            <a:r>
              <a:rPr lang="pt-BR" noProof="0" dirty="0"/>
              <a:t>Número do exemplo</a:t>
            </a:r>
          </a:p>
        </p:txBody>
      </p:sp>
    </p:spTree>
    <p:extLst>
      <p:ext uri="{BB962C8B-B14F-4D97-AF65-F5344CB8AC3E}">
        <p14:creationId xmlns:p14="http://schemas.microsoft.com/office/powerpoint/2010/main" val="149182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8" y="279401"/>
            <a:ext cx="8280401" cy="412578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2400" b="0" i="0" noProof="0" dirty="0">
                <a:solidFill>
                  <a:srgbClr val="EBEBEB"/>
                </a:solidFill>
                <a:latin typeface="Myriad Pro Condensed" panose="020B0506030403020204" pitchFamily="34" charset="0"/>
                <a:ea typeface="Myriad Pro Condensed" panose="020B0506030403020204" pitchFamily="34" charset="0"/>
                <a:cs typeface="Myriad Pro Condensed" panose="020B0506030403020204" pitchFamily="34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31799" y="1087395"/>
            <a:ext cx="8280401" cy="5402305"/>
          </a:xfrm>
        </p:spPr>
        <p:txBody>
          <a:bodyPr vert="horz" lIns="0" tIns="0" rIns="0" bIns="0" rtlCol="0">
            <a:noAutofit/>
          </a:bodyPr>
          <a:lstStyle>
            <a:lvl1pPr marL="466725" indent="-457200">
              <a:spcBef>
                <a:spcPts val="1200"/>
              </a:spcBef>
              <a:spcAft>
                <a:spcPts val="600"/>
              </a:spcAft>
              <a:defRPr lang="en-US" sz="2400" b="0" i="0" noProof="0" smtClean="0">
                <a:solidFill>
                  <a:srgbClr val="EBEBEB"/>
                </a:solidFill>
                <a:latin typeface="+mn-lt"/>
                <a:ea typeface="Myriad Pro SemiCondensed" charset="0"/>
                <a:cs typeface="Myriad Pro SemiCondensed" charset="0"/>
              </a:defRPr>
            </a:lvl1pPr>
            <a:lvl2pPr marL="266613" indent="0">
              <a:buNone/>
              <a:defRPr lang="en-US" sz="2400" noProof="0" smtClean="0">
                <a:solidFill>
                  <a:srgbClr val="EBEBEB"/>
                </a:solidFill>
                <a:latin typeface="+mn-lt"/>
              </a:defRPr>
            </a:lvl2pPr>
            <a:lvl3pPr>
              <a:defRPr lang="en-US" sz="2000" noProof="0" smtClean="0">
                <a:solidFill>
                  <a:srgbClr val="EBEBEB"/>
                </a:solidFill>
                <a:latin typeface="+mn-lt"/>
              </a:defRPr>
            </a:lvl3pPr>
            <a:lvl4pPr>
              <a:defRPr lang="en-US" noProof="0" smtClean="0">
                <a:solidFill>
                  <a:srgbClr val="EBEBEB"/>
                </a:solidFill>
              </a:defRPr>
            </a:lvl4pPr>
            <a:lvl5pPr marL="360000" indent="-360000">
              <a:lnSpc>
                <a:spcPct val="110000"/>
              </a:lnSpc>
              <a:defRPr lang="en-US" sz="1600" b="0" i="0" kern="1200" spc="0" baseline="0" noProof="0" dirty="0">
                <a:solidFill>
                  <a:srgbClr val="EBEBEB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</a:lstStyle>
          <a:p>
            <a:pPr marL="466725" lvl="4" indent="-457200" algn="l" defTabSz="91404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/>
            </a:pPr>
            <a:r>
              <a:rPr lang="en-US" noProof="0" dirty="0"/>
              <a:t>First level</a:t>
            </a:r>
          </a:p>
        </p:txBody>
      </p:sp>
    </p:spTree>
    <p:extLst>
      <p:ext uri="{BB962C8B-B14F-4D97-AF65-F5344CB8AC3E}">
        <p14:creationId xmlns:p14="http://schemas.microsoft.com/office/powerpoint/2010/main" val="2432097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1800" y="1340712"/>
            <a:ext cx="8280400" cy="2340000"/>
          </a:xfrm>
        </p:spPr>
        <p:txBody>
          <a:bodyPr/>
          <a:lstStyle>
            <a:lvl1pPr>
              <a:buSzPct val="80000"/>
              <a:defRPr sz="2800"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latin typeface="+mn-lt"/>
                <a:ea typeface="Avenir Next Condensed" charset="0"/>
                <a:cs typeface="Avenir Next Condensed" charset="0"/>
              </a:defRPr>
            </a:lvl2pPr>
            <a:lvl3pPr>
              <a:buSzPct val="80000"/>
              <a:defRPr sz="2000">
                <a:latin typeface="+mn-lt"/>
                <a:ea typeface="Avenir Next Condensed" charset="0"/>
                <a:cs typeface="Avenir Next Condensed" charset="0"/>
              </a:defRPr>
            </a:lvl3pPr>
            <a:lvl4pPr marL="457200" indent="-457200">
              <a:spcBef>
                <a:spcPts val="0"/>
              </a:spcBef>
              <a:defRPr lang="en-US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AutoNum type="arabicPeriod"/>
              <a:defRPr lang="en-US" sz="1600" b="0" i="0" kern="1200" spc="0" baseline="0" noProof="0" dirty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800" y="4149725"/>
            <a:ext cx="8280400" cy="2340000"/>
          </a:xfrm>
          <a:solidFill>
            <a:schemeClr val="tx1"/>
          </a:solidFill>
        </p:spPr>
        <p:txBody>
          <a:bodyPr/>
          <a:lstStyle>
            <a:lvl1pPr>
              <a:buSzPct val="80000"/>
              <a:defRPr sz="2800">
                <a:solidFill>
                  <a:schemeClr val="bg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>
              <a:buSzPct val="80000"/>
              <a:defRPr sz="2400">
                <a:solidFill>
                  <a:schemeClr val="bg1"/>
                </a:solidFill>
                <a:latin typeface="+mn-lt"/>
                <a:ea typeface="Avenir Next Condensed" charset="0"/>
                <a:cs typeface="Avenir Next Condensed" charset="0"/>
              </a:defRPr>
            </a:lvl2pPr>
            <a:lvl3pPr>
              <a:buSzPct val="80000"/>
              <a:defRPr sz="2000">
                <a:solidFill>
                  <a:schemeClr val="bg1"/>
                </a:solidFill>
                <a:latin typeface="+mn-lt"/>
                <a:ea typeface="Avenir Next Condensed" charset="0"/>
                <a:cs typeface="Avenir Next Condensed" charset="0"/>
              </a:defRPr>
            </a:lvl3pPr>
            <a:lvl4pPr marL="457200" indent="-457200">
              <a:spcBef>
                <a:spcPts val="0"/>
              </a:spcBef>
              <a:defRPr lang="en-US" sz="1600" b="0" i="0" kern="1200" spc="0" baseline="0" noProof="0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730250" indent="-457200">
              <a:spcBef>
                <a:spcPts val="0"/>
              </a:spcBef>
              <a:buAutoNum type="arabicPeriod"/>
              <a:defRPr lang="en-US" sz="1600" b="0" i="0" kern="1200" spc="0" baseline="0" noProof="0" dirty="0">
                <a:solidFill>
                  <a:schemeClr val="bg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1800" y="620712"/>
            <a:ext cx="8280400" cy="720000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60351"/>
            <a:ext cx="8280400" cy="360362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smtClean="0"/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77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beçalho da Seção al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31801" y="1449387"/>
            <a:ext cx="8280400" cy="1976985"/>
          </a:xfrm>
        </p:spPr>
        <p:txBody>
          <a:bodyPr anchor="t"/>
          <a:lstStyle>
            <a:lvl1pPr algn="l" defTabSz="9141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t-BR" sz="7200" b="0" i="0" kern="1200" spc="-100" baseline="0" noProof="0" dirty="0">
                <a:solidFill>
                  <a:schemeClr val="bg1"/>
                </a:solidFill>
                <a:latin typeface="Myriad Pro Light Condensed" panose="020B0406030403020204" pitchFamily="34" charset="0"/>
                <a:ea typeface="Myriad Pro Light Condensed" panose="020B0406030403020204" pitchFamily="34" charset="0"/>
                <a:cs typeface="Myriad Pro Light Condensed" panose="020B0406030403020204" pitchFamily="34" charset="0"/>
              </a:defRPr>
            </a:lvl1pPr>
          </a:lstStyle>
          <a:p>
            <a:r>
              <a:rPr lang="pt-BR" noProof="0" dirty="0"/>
              <a:t>Título do exemplo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431801" y="4149274"/>
            <a:ext cx="8280401" cy="2340426"/>
          </a:xfrm>
        </p:spPr>
        <p:txBody>
          <a:bodyPr anchor="t"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+mn-lt"/>
                <a:ea typeface="Avenir Next Condensed" charset="0"/>
                <a:cs typeface="Avenir Next Condensed" charset="0"/>
              </a:defRPr>
            </a:lvl1pPr>
            <a:lvl2pPr marL="4570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2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47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noProof="0" dirty="0"/>
              <a:t>Algum detalhe sobre o exemplo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865540"/>
            <a:ext cx="8280399" cy="569787"/>
          </a:xfrm>
        </p:spPr>
        <p:txBody>
          <a:bodyPr anchor="b">
            <a:normAutofit/>
          </a:bodyPr>
          <a:lstStyle>
            <a:lvl1pPr marL="0" indent="0">
              <a:buNone/>
              <a:defRPr sz="2800"/>
            </a:lvl1pPr>
            <a:lvl2pPr marL="269791" indent="0">
              <a:buNone/>
              <a:defRPr/>
            </a:lvl2pPr>
            <a:lvl3pPr marL="544345" indent="0">
              <a:buNone/>
              <a:defRPr/>
            </a:lvl3pPr>
            <a:lvl4pPr marL="801442" indent="0">
              <a:buNone/>
              <a:defRPr/>
            </a:lvl4pPr>
            <a:lvl5pPr marL="1082342" indent="0">
              <a:buNone/>
              <a:defRPr/>
            </a:lvl5pPr>
          </a:lstStyle>
          <a:p>
            <a:pPr lvl="0"/>
            <a:r>
              <a:rPr lang="pt-BR" noProof="0" dirty="0"/>
              <a:t>Número do exemplo</a:t>
            </a:r>
          </a:p>
        </p:txBody>
      </p:sp>
    </p:spTree>
    <p:extLst>
      <p:ext uri="{BB962C8B-B14F-4D97-AF65-F5344CB8AC3E}">
        <p14:creationId xmlns:p14="http://schemas.microsoft.com/office/powerpoint/2010/main" val="279559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spec)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800" b="0" i="0" noProof="0" dirty="0">
                <a:solidFill>
                  <a:srgbClr val="EBEBEB"/>
                </a:solidFill>
                <a:latin typeface="Myriad Pro Condensed" panose="020B0506030403020204" pitchFamily="34" charset="0"/>
                <a:ea typeface="Myriad Pro Condensed" panose="020B0506030403020204" pitchFamily="34" charset="0"/>
                <a:cs typeface="Myriad Pro Condensed" panose="020B0506030403020204" pitchFamily="34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809750"/>
            <a:ext cx="8280401" cy="4679950"/>
          </a:xfrm>
        </p:spPr>
        <p:txBody>
          <a:bodyPr vert="horz" lIns="0" tIns="0" rIns="0" bIns="0" rtlCol="0">
            <a:normAutofit/>
          </a:bodyPr>
          <a:lstStyle>
            <a:lvl1pPr>
              <a:spcBef>
                <a:spcPts val="1200"/>
              </a:spcBef>
              <a:spcAft>
                <a:spcPts val="600"/>
              </a:spcAft>
              <a:defRPr lang="en-US" sz="2400" b="0" i="0" noProof="0" smtClean="0">
                <a:solidFill>
                  <a:srgbClr val="EBEBEB"/>
                </a:solidFill>
                <a:latin typeface="+mn-lt"/>
                <a:ea typeface="Myriad Pro SemiCondensed" charset="0"/>
                <a:cs typeface="Myriad Pro SemiCondensed" charset="0"/>
              </a:defRPr>
            </a:lvl1pPr>
            <a:lvl2pPr>
              <a:defRPr lang="en-US" sz="2400" noProof="0" smtClean="0">
                <a:solidFill>
                  <a:srgbClr val="EBEBEB"/>
                </a:solidFill>
                <a:latin typeface="+mn-lt"/>
              </a:defRPr>
            </a:lvl2pPr>
            <a:lvl3pPr>
              <a:defRPr lang="en-US" sz="2000" noProof="0" smtClean="0">
                <a:solidFill>
                  <a:srgbClr val="EBEBEB"/>
                </a:solidFill>
                <a:latin typeface="+mn-lt"/>
              </a:defRPr>
            </a:lvl3pPr>
            <a:lvl4pPr>
              <a:defRPr lang="en-US" noProof="0" smtClean="0">
                <a:solidFill>
                  <a:srgbClr val="EBEBEB"/>
                </a:solidFill>
              </a:defRPr>
            </a:lvl4pPr>
            <a:lvl5pPr>
              <a:defRPr lang="pt-BR" noProof="0" dirty="0">
                <a:solidFill>
                  <a:srgbClr val="EBEBEB"/>
                </a:solidFill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text styles</a:t>
            </a:r>
          </a:p>
          <a:p>
            <a:pPr lvl="1">
              <a:lnSpc>
                <a:spcPct val="100000"/>
              </a:lnSpc>
            </a:pPr>
            <a:r>
              <a:rPr lang="en-US" noProof="0"/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 noProof="0"/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 noProof="0"/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800" y="279400"/>
            <a:ext cx="8280400" cy="360363"/>
          </a:xfrm>
        </p:spPr>
        <p:txBody>
          <a:bodyPr vert="horz" lIns="0" tIns="0" rIns="0" bIns="0" rtlCol="0" anchor="b">
            <a:noAutofit/>
          </a:bodyPr>
          <a:lstStyle>
            <a:lvl1pPr marL="266612" indent="-266612">
              <a:buFontTx/>
              <a:buNone/>
              <a:defRPr lang="en-US" sz="2000" smtClean="0">
                <a:solidFill>
                  <a:srgbClr val="EBEBEB"/>
                </a:solidFill>
              </a:defRPr>
            </a:lvl1pPr>
          </a:lstStyle>
          <a:p>
            <a:pPr marL="0" lvl="0" indent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40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emplo (desenvolvime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799" y="639763"/>
            <a:ext cx="8280401" cy="809625"/>
          </a:xfrm>
        </p:spPr>
        <p:txBody>
          <a:bodyPr vert="horz" lIns="0" tIns="36000" rIns="0" bIns="0" rtlCol="0" anchor="t">
            <a:noAutofit/>
          </a:bodyPr>
          <a:lstStyle>
            <a:lvl1pPr>
              <a:defRPr lang="pt-BR" sz="4800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pt-B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1799" y="1449388"/>
            <a:ext cx="8280401" cy="5040312"/>
          </a:xfrm>
        </p:spPr>
        <p:txBody>
          <a:bodyPr vert="horz" lIns="0" tIns="0" rIns="0" bIns="0" rtlCol="0">
            <a:normAutofit/>
          </a:bodyPr>
          <a:lstStyle>
            <a:lvl1pPr marL="266612" indent="-266612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ct val="100000"/>
              <a:defRPr lang="en-US" sz="2400" noProof="0" smtClean="0"/>
            </a:lvl1pPr>
            <a:lvl2pPr>
              <a:lnSpc>
                <a:spcPct val="100000"/>
              </a:lnSpc>
              <a:spcBef>
                <a:spcPts val="600"/>
              </a:spcBef>
              <a:buSzPct val="100000"/>
              <a:defRPr lang="en-US" sz="2400" noProof="0" smtClean="0"/>
            </a:lvl2pPr>
            <a:lvl3pPr marL="715725" indent="-179329">
              <a:lnSpc>
                <a:spcPct val="100000"/>
              </a:lnSpc>
              <a:spcBef>
                <a:spcPts val="300"/>
              </a:spcBef>
              <a:buSzPct val="100000"/>
              <a:defRPr lang="en-US" sz="2000" noProof="0" smtClean="0"/>
            </a:lvl3pPr>
            <a:lvl4pPr marL="358710" indent="-358710">
              <a:lnSpc>
                <a:spcPct val="90000"/>
              </a:lnSpc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defRPr lang="en-US" sz="1600" b="0" i="0" noProof="0" smtClean="0"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4pPr>
            <a:lvl5pPr marL="628650" indent="-3556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lang="pt-BR" sz="1600" b="0" i="0" kern="1200" spc="0" baseline="0" noProof="0" dirty="0">
                <a:solidFill>
                  <a:schemeClr val="tx1"/>
                </a:solidFill>
                <a:latin typeface="Inconsolata" pitchFamily="49" charset="77"/>
                <a:ea typeface="Inconsolata" pitchFamily="49" charset="77"/>
                <a:cs typeface="Inconsolata" pitchFamily="49" charset="77"/>
              </a:defRPr>
            </a:lvl5pPr>
            <a:lvl6pPr marL="889000" indent="-352425" defTabSz="360000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pt-BR" sz="2800" b="0" i="0" kern="1200" spc="0" baseline="0" noProof="0" dirty="0">
                <a:solidFill>
                  <a:schemeClr val="tx1"/>
                </a:solidFill>
                <a:latin typeface="Latin Modern Mono Light Cond 10" charset="0"/>
                <a:ea typeface="Latin Modern Mono Light Cond 10" charset="0"/>
                <a:cs typeface="Latin Modern Mono Light Cond 10" charset="0"/>
              </a:defRPr>
            </a:lvl6pPr>
            <a:lvl7pPr marL="628650" indent="-360000" defTabSz="360000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>
                <a:latin typeface="Cambria" charset="0"/>
                <a:ea typeface="Cambria" charset="0"/>
                <a:cs typeface="Cambria" charset="0"/>
              </a:defRPr>
            </a:lvl7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BR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1799" y="279400"/>
            <a:ext cx="8280402" cy="360363"/>
          </a:xfr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b">
            <a:noAutofit/>
          </a:bodyPr>
          <a:lstStyle>
            <a:lvl1pPr>
              <a:buFontTx/>
              <a:buNone/>
              <a:defRPr lang="en-US" sz="2000" noProof="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430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61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620713"/>
            <a:ext cx="8280400" cy="1189037"/>
          </a:xfrm>
          <a:prstGeom prst="rect">
            <a:avLst/>
          </a:prstGeom>
        </p:spPr>
        <p:txBody>
          <a:bodyPr vert="horz" lIns="0" tIns="36000" rIns="0" bIns="0" rtlCol="0" anchor="t">
            <a:noAutofit/>
          </a:bodyPr>
          <a:lstStyle/>
          <a:p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o título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809750"/>
            <a:ext cx="8280400" cy="46799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266612" lvl="0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Click to edit Master text styles</a:t>
            </a:r>
          </a:p>
          <a:p>
            <a:pPr marL="266612" lvl="1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Second level</a:t>
            </a:r>
          </a:p>
          <a:p>
            <a:pPr marL="266612" lvl="2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Third level</a:t>
            </a:r>
          </a:p>
          <a:p>
            <a:pPr marL="266612" lvl="3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Fourth level</a:t>
            </a:r>
          </a:p>
          <a:p>
            <a:pPr marL="266612" lvl="4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</a:pPr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5901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047" rtl="0" eaLnBrk="1" latinLnBrk="0" hangingPunct="1">
        <a:lnSpc>
          <a:spcPct val="80000"/>
        </a:lnSpc>
        <a:spcBef>
          <a:spcPct val="0"/>
        </a:spcBef>
        <a:buNone/>
        <a:defRPr sz="4400" b="0" i="0" kern="1200" spc="-100" baseline="0">
          <a:solidFill>
            <a:schemeClr val="tx1">
              <a:lumMod val="75000"/>
              <a:lumOff val="25000"/>
            </a:schemeClr>
          </a:solidFill>
          <a:latin typeface="Myriad Pro Condensed" charset="0"/>
          <a:ea typeface="Myriad Pro Condensed" charset="0"/>
          <a:cs typeface="Myriad Pro Condensed" charset="0"/>
        </a:defRPr>
      </a:lvl1pPr>
    </p:titleStyle>
    <p:bodyStyle>
      <a:lvl1pPr marL="266612" indent="-266612" algn="l" defTabSz="914047" rtl="0" eaLnBrk="1" latinLnBrk="0" hangingPunct="1">
        <a:spcBef>
          <a:spcPts val="1800"/>
        </a:spcBef>
        <a:buClr>
          <a:schemeClr val="accent2"/>
        </a:buClr>
        <a:buSzPct val="100000"/>
        <a:buFont typeface="Wingdings" panose="05000000000000000000" pitchFamily="2" charset="2"/>
        <a:buChar char="§"/>
        <a:tabLst/>
        <a:defRPr lang="en-US" sz="2400" b="0" i="0" kern="1200" spc="0" baseline="0" noProof="0" dirty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1pPr>
      <a:lvl2pPr marL="536397" indent="-269784" algn="l" defTabSz="914047" rtl="0" eaLnBrk="1" latinLnBrk="0" hangingPunct="1">
        <a:spcBef>
          <a:spcPts val="600"/>
        </a:spcBef>
        <a:spcAft>
          <a:spcPts val="0"/>
        </a:spcAft>
        <a:buClr>
          <a:schemeClr val="bg1">
            <a:lumMod val="65000"/>
          </a:schemeClr>
        </a:buClr>
        <a:buSzPct val="100000"/>
        <a:buFont typeface="Wingdings" panose="05000000000000000000" pitchFamily="2" charset="2"/>
        <a:buChar char="§"/>
        <a:tabLst/>
        <a:defRPr lang="en-US" sz="2400" b="0" i="0" kern="1200" spc="0" baseline="0" noProof="0" dirty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2pPr>
      <a:lvl3pPr marL="879475" indent="-342900" algn="l" defTabSz="914047" rtl="0" eaLnBrk="1" latinLnBrk="0" hangingPunct="1">
        <a:spcBef>
          <a:spcPts val="30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Wingdings" panose="05000000000000000000" pitchFamily="2" charset="2"/>
        <a:buChar char="§"/>
        <a:tabLst/>
        <a:defRPr lang="en-US" sz="2000" b="0" i="0" kern="1200" spc="0" baseline="0" noProof="0" dirty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3pPr>
      <a:lvl4pPr marL="1146175" indent="-342900" algn="l" defTabSz="2516807" rtl="0" eaLnBrk="1" latinLnBrk="0" hangingPunct="1"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2000" b="0" i="0" kern="1200" spc="0" baseline="0" noProof="0" dirty="0">
          <a:solidFill>
            <a:schemeClr val="tx1"/>
          </a:solidFill>
          <a:latin typeface="+mn-lt"/>
          <a:ea typeface="Roboto Condensed Light" charset="0"/>
          <a:cs typeface="Roboto Condensed Light" charset="0"/>
        </a:defRPr>
      </a:lvl4pPr>
      <a:lvl5pPr marL="466725" indent="-457200" algn="l" defTabSz="914047" rtl="0" eaLnBrk="1" latinLnBrk="0" hangingPunct="1">
        <a:lnSpc>
          <a:spcPct val="100000"/>
        </a:lnSpc>
        <a:spcBef>
          <a:spcPts val="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1600" b="0" i="0" kern="1200" spc="0" baseline="0" noProof="0" dirty="0" smtClean="0">
          <a:solidFill>
            <a:schemeClr val="tx1"/>
          </a:solidFill>
          <a:latin typeface="M+ 1m light" panose="020B0409020203020207" pitchFamily="49" charset="-128"/>
          <a:ea typeface="M+ 1m light" panose="020B0409020203020207" pitchFamily="49" charset="-128"/>
          <a:cs typeface="M+ 1m light" panose="020B0409020203020207" pitchFamily="49" charset="-128"/>
        </a:defRPr>
      </a:lvl5pPr>
      <a:lvl6pPr marL="723900" indent="-457200" algn="l" defTabSz="914047" rtl="0" eaLnBrk="1" latinLnBrk="0" hangingPunct="1">
        <a:lnSpc>
          <a:spcPct val="100000"/>
        </a:lnSpc>
        <a:spcBef>
          <a:spcPct val="20000"/>
        </a:spcBef>
        <a:buClr>
          <a:schemeClr val="bg1">
            <a:lumMod val="50000"/>
          </a:schemeClr>
        </a:buClr>
        <a:buSzPct val="80000"/>
        <a:buFont typeface="+mj-lt"/>
        <a:buAutoNum type="arabicPeriod"/>
        <a:tabLst/>
        <a:defRPr lang="en-US" sz="1600" b="0" i="0" kern="1200" spc="0" baseline="0" noProof="0" dirty="0" smtClean="0">
          <a:solidFill>
            <a:schemeClr val="tx1"/>
          </a:solidFill>
          <a:latin typeface="M+ 1m light" panose="020B0409020203020207" pitchFamily="49" charset="-128"/>
          <a:ea typeface="M+ 1m light" panose="020B0409020203020207" pitchFamily="49" charset="-128"/>
          <a:cs typeface="M+ 1m light" panose="020B0409020203020207" pitchFamily="49" charset="-128"/>
        </a:defRPr>
      </a:lvl6pPr>
      <a:lvl7pPr marL="2970658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84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05" indent="-228512" algn="l" defTabSz="91404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47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74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9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21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48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69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96" algn="l" defTabSz="91404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88">
          <p15:clr>
            <a:srgbClr val="F26B43"/>
          </p15:clr>
        </p15:guide>
        <p15:guide id="6" orient="horz" pos="7007">
          <p15:clr>
            <a:srgbClr val="F26B43"/>
          </p15:clr>
        </p15:guide>
        <p15:guide id="11" pos="9493">
          <p15:clr>
            <a:srgbClr val="F26B43"/>
          </p15:clr>
        </p15:guide>
        <p15:guide id="42" pos="2880">
          <p15:clr>
            <a:srgbClr val="F26B43"/>
          </p15:clr>
        </p15:guide>
        <p15:guide id="45" orient="horz" pos="2614">
          <p15:clr>
            <a:srgbClr val="F26B43"/>
          </p15:clr>
        </p15:guide>
        <p15:guide id="49" orient="horz" pos="176">
          <p15:clr>
            <a:srgbClr val="F26B43"/>
          </p15:clr>
        </p15:guide>
        <p15:guide id="52" orient="horz" pos="391">
          <p15:clr>
            <a:srgbClr val="F26B43"/>
          </p15:clr>
        </p15:guide>
        <p15:guide id="54" pos="5488">
          <p15:clr>
            <a:srgbClr val="F26B43"/>
          </p15:clr>
        </p15:guide>
        <p15:guide id="55" pos="272">
          <p15:clr>
            <a:srgbClr val="F26B43"/>
          </p15:clr>
        </p15:guide>
        <p15:guide id="56" orient="horz" pos="590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457B3A2-C951-0B47-A431-155299BFC6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Apresentação</a:t>
            </a:r>
            <a:r>
              <a:rPr lang="en-US" dirty="0"/>
              <a:t> de MC855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289DB4-E1EE-134A-9835-CEEA5A2835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T00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2452C3E-9176-E54D-A323-616A3C9233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27402" y="3897313"/>
            <a:ext cx="1352934" cy="276999"/>
          </a:xfrm>
        </p:spPr>
        <p:txBody>
          <a:bodyPr/>
          <a:lstStyle/>
          <a:p>
            <a:r>
              <a:rPr lang="en-US" dirty="0"/>
              <a:t>01 de </a:t>
            </a:r>
            <a:r>
              <a:rPr lang="en-US" dirty="0" err="1"/>
              <a:t>março</a:t>
            </a:r>
            <a:r>
              <a:rPr lang="en-US" dirty="0"/>
              <a:t> de 2019</a:t>
            </a:r>
          </a:p>
        </p:txBody>
      </p:sp>
    </p:spTree>
    <p:extLst>
      <p:ext uri="{BB962C8B-B14F-4D97-AF65-F5344CB8AC3E}">
        <p14:creationId xmlns:p14="http://schemas.microsoft.com/office/powerpoint/2010/main" val="121519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E3536-EA70-DB49-A765-8A257DCB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é</a:t>
            </a:r>
            <a:r>
              <a:rPr lang="en-US" dirty="0"/>
              <a:t> um </a:t>
            </a:r>
            <a:r>
              <a:rPr lang="en-US" dirty="0" err="1"/>
              <a:t>projeto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80D10-383C-CA45-ACD9-E57D2A9171D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sz="3200" dirty="0"/>
              <a:t>Um </a:t>
            </a:r>
            <a:r>
              <a:rPr lang="pt" sz="3200" dirty="0">
                <a:solidFill>
                  <a:schemeClr val="accent1"/>
                </a:solidFill>
                <a:latin typeface="Myriad Pro SemiCondensed" panose="020B0503030403020204" pitchFamily="34" charset="0"/>
              </a:rPr>
              <a:t>projeto</a:t>
            </a:r>
            <a:r>
              <a:rPr lang="pt" sz="3200" dirty="0"/>
              <a:t> é um trabalho </a:t>
            </a:r>
            <a:r>
              <a:rPr lang="pt" sz="3200" dirty="0">
                <a:solidFill>
                  <a:schemeClr val="accent3"/>
                </a:solidFill>
              </a:rPr>
              <a:t>temporário</a:t>
            </a:r>
            <a:r>
              <a:rPr lang="pt" sz="3200" dirty="0"/>
              <a:t>, </a:t>
            </a:r>
            <a:br>
              <a:rPr lang="pt" sz="3200" dirty="0"/>
            </a:br>
            <a:r>
              <a:rPr lang="pt" sz="3200" dirty="0"/>
              <a:t>muitas vezes </a:t>
            </a:r>
            <a:r>
              <a:rPr lang="pt" sz="3200" dirty="0">
                <a:solidFill>
                  <a:schemeClr val="accent3"/>
                </a:solidFill>
              </a:rPr>
              <a:t>coletivo</a:t>
            </a:r>
            <a:r>
              <a:rPr lang="pt" sz="3200" dirty="0"/>
              <a:t>, </a:t>
            </a:r>
            <a:br>
              <a:rPr lang="pt" sz="3200" dirty="0"/>
            </a:br>
            <a:r>
              <a:rPr lang="pt" sz="3200" dirty="0"/>
              <a:t>realizado para </a:t>
            </a:r>
            <a:r>
              <a:rPr lang="pt" sz="3200" dirty="0">
                <a:solidFill>
                  <a:schemeClr val="accent3"/>
                </a:solidFill>
              </a:rPr>
              <a:t>criar</a:t>
            </a:r>
            <a:r>
              <a:rPr lang="pt" sz="3200" dirty="0"/>
              <a:t> um produto, serviço ou </a:t>
            </a:r>
            <a:br>
              <a:rPr lang="pt" sz="3200" dirty="0"/>
            </a:br>
            <a:r>
              <a:rPr lang="pt" sz="3200" dirty="0"/>
              <a:t>resultado específico.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F05A1-7D04-C84D-89DB-BDE7A85353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5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D01F-9041-714E-BF52-AF2284AE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Características</a:t>
            </a:r>
            <a:r>
              <a:rPr lang="en-US" dirty="0"/>
              <a:t> de um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D2774-3C59-FC44-A55D-91FD09D4B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dirty="0"/>
              <a:t>Um projeto é temporário, com início, fim, escopo e recursos bem definidos.</a:t>
            </a:r>
          </a:p>
          <a:p>
            <a:pPr marL="0" indent="0">
              <a:buNone/>
            </a:pPr>
            <a:r>
              <a:rPr lang="pt" dirty="0"/>
              <a:t>Um projeto é único na medida em que não é uma operação de rotina, </a:t>
            </a:r>
            <a:br>
              <a:rPr lang="pt" dirty="0"/>
            </a:br>
            <a:r>
              <a:rPr lang="pt" dirty="0"/>
              <a:t>mas um conjunto específico de operações projetado para atingir um determinado objetivo. </a:t>
            </a:r>
          </a:p>
          <a:p>
            <a:pPr lvl="1"/>
            <a:r>
              <a:rPr lang="pt" dirty="0"/>
              <a:t>Uma equipe de projeto geralmente inclui pessoas que normalmente não trabalham juntas – às vezes de organizações diferentes e de várias regiões geográficas.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28902-8D5D-0E4B-88AF-32C01D9DCB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D01F-9041-714E-BF52-AF2284AE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D2774-3C59-FC44-A55D-91FD09D4B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r>
              <a:rPr lang="pt" dirty="0"/>
              <a:t>Desenvolvimento de software para melhorar um processo de negócios.</a:t>
            </a:r>
          </a:p>
          <a:p>
            <a:r>
              <a:rPr lang="pt" dirty="0"/>
              <a:t>Construção de um edifício ou uma ponte.</a:t>
            </a:r>
          </a:p>
          <a:p>
            <a:r>
              <a:rPr lang="pt" dirty="0"/>
              <a:t>A operação de socorro após um desastre natural.</a:t>
            </a:r>
          </a:p>
          <a:p>
            <a:r>
              <a:rPr lang="pt" dirty="0"/>
              <a:t>A expansão das vendas para um novo mercado geográfico.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28902-8D5D-0E4B-88AF-32C01D9DCB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5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D01F-9041-714E-BF52-AF2284AE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Gerenciamento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D2774-3C59-FC44-A55D-91FD09D4B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 numCol="2" spcCol="360000">
            <a:normAutofit/>
          </a:bodyPr>
          <a:lstStyle/>
          <a:p>
            <a:pPr marL="0" indent="0">
              <a:buNone/>
            </a:pPr>
            <a:r>
              <a:rPr lang="pt" dirty="0"/>
              <a:t>Um projeto deve ser habilmente gerenciado para que possa produzir os resultados desejados dentro do prazo, dentro do orçamento e com a qualidade desejada.</a:t>
            </a:r>
          </a:p>
          <a:p>
            <a:pPr marL="0" indent="0">
              <a:buNone/>
            </a:pPr>
            <a:r>
              <a:rPr lang="pt" dirty="0"/>
              <a:t>Gerenciamento de projetos é a aplicação de conhecimentos, habilidades, ferramentas e técnicas para projetar atividades para atender aos requisitos do projeto.</a:t>
            </a:r>
          </a:p>
          <a:p>
            <a:pPr marL="0" indent="0">
              <a:buNone/>
            </a:pPr>
            <a:r>
              <a:rPr lang="pt" dirty="0"/>
              <a:t>Os processos de gerenciamento de projetos podem ser divididos em cinco grupos:</a:t>
            </a:r>
          </a:p>
          <a:p>
            <a:pPr marL="612685" lvl="1" indent="-342900"/>
            <a:r>
              <a:rPr lang="pt" dirty="0"/>
              <a:t>Definição</a:t>
            </a:r>
          </a:p>
          <a:p>
            <a:pPr marL="612685" lvl="1" indent="-342900"/>
            <a:r>
              <a:rPr lang="pt" dirty="0"/>
              <a:t>Planejamento</a:t>
            </a:r>
          </a:p>
          <a:p>
            <a:pPr marL="612685" lvl="1" indent="-342900"/>
            <a:r>
              <a:rPr lang="pt" dirty="0"/>
              <a:t>Execução</a:t>
            </a:r>
          </a:p>
          <a:p>
            <a:pPr marL="612685" lvl="1" indent="-342900"/>
            <a:r>
              <a:rPr lang="pt" dirty="0"/>
              <a:t>Monitoramento e Controle</a:t>
            </a:r>
          </a:p>
          <a:p>
            <a:pPr marL="612685" lvl="1" indent="-342900"/>
            <a:r>
              <a:rPr lang="pt" dirty="0"/>
              <a:t>Encerramento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28902-8D5D-0E4B-88AF-32C01D9DCB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2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D01F-9041-714E-BF52-AF2284AE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Gerenciamento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D2774-3C59-FC44-A55D-91FD09D4B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6"/>
            <a:ext cx="8280401" cy="767416"/>
          </a:xfrm>
        </p:spPr>
        <p:txBody>
          <a:bodyPr numCol="1" spcCol="360000">
            <a:normAutofit/>
          </a:bodyPr>
          <a:lstStyle/>
          <a:p>
            <a:pPr marL="0" indent="0">
              <a:buNone/>
            </a:pPr>
            <a:r>
              <a:rPr lang="pt" dirty="0"/>
              <a:t>Gerenciar projetos exige realizar ou controlar atividades em diversas áreas, como: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28902-8D5D-0E4B-88AF-32C01D9DCB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B861F1-95A9-AC46-BBC0-D86D32FDABE3}"/>
              </a:ext>
            </a:extLst>
          </p:cNvPr>
          <p:cNvSpPr txBox="1">
            <a:spLocks/>
          </p:cNvSpPr>
          <p:nvPr/>
        </p:nvSpPr>
        <p:spPr>
          <a:xfrm>
            <a:off x="431800" y="2636838"/>
            <a:ext cx="8280401" cy="3093385"/>
          </a:xfrm>
          <a:prstGeom prst="rect">
            <a:avLst/>
          </a:prstGeom>
        </p:spPr>
        <p:txBody>
          <a:bodyPr vert="horz" lIns="0" tIns="0" rIns="0" bIns="0" numCol="2" spcCol="360000" rtlCol="0">
            <a:normAutofit lnSpcReduction="10000"/>
          </a:bodyPr>
          <a:lstStyle>
            <a:lvl1pPr marL="266612" indent="-266612" algn="l" defTabSz="914047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/>
              <a:defRPr lang="en-US" sz="2400" b="0" i="0" kern="1200" spc="0" baseline="0" noProof="0" smtClean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1pPr>
            <a:lvl2pPr marL="536397" indent="-269784" algn="l" defTabSz="914047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lang="en-US" sz="2400" b="0" i="0" kern="1200" spc="0" baseline="0" noProof="0" smtClean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2pPr>
            <a:lvl3pPr marL="803275" indent="-266700" algn="l" defTabSz="914047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bg1">
                  <a:lumMod val="85000"/>
                </a:schemeClr>
              </a:buClr>
              <a:buSzPct val="100000"/>
              <a:buFont typeface="Wingdings" panose="05000000000000000000" pitchFamily="2" charset="2"/>
              <a:buChar char="§"/>
              <a:tabLst/>
              <a:defRPr lang="en-US" sz="2000" b="0" i="0" kern="1200" spc="0" baseline="0" noProof="0" smtClean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3pPr>
            <a:lvl4pPr marL="1071563" indent="-268288" algn="l" defTabSz="251680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85000"/>
                </a:schemeClr>
              </a:buClr>
              <a:buSzPct val="75000"/>
              <a:buFont typeface="Wingdings" pitchFamily="2" charset="2"/>
              <a:buChar char="§"/>
              <a:tabLst/>
              <a:defRPr lang="en-US" sz="2000" b="0" i="0" kern="1200" spc="0" baseline="0" noProof="0" dirty="0">
                <a:solidFill>
                  <a:schemeClr val="tx1"/>
                </a:solidFill>
                <a:latin typeface="+mn-lt"/>
                <a:ea typeface="Roboto Condensed Light" charset="0"/>
                <a:cs typeface="Roboto Condensed Light" charset="0"/>
              </a:defRPr>
            </a:lvl4pPr>
            <a:lvl5pPr marL="357188" indent="-347663" algn="l" defTabSz="91404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989013" algn="l"/>
                <a:tab pos="1349375" algn="l"/>
                <a:tab pos="1709738" algn="l"/>
                <a:tab pos="2068513" algn="l"/>
              </a:tabLst>
              <a:defRPr lang="en-US" sz="1600" b="0" i="0" kern="1200" spc="0" baseline="0" noProof="0" dirty="0" smtClean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5pPr>
            <a:lvl6pPr marL="623888" indent="-357188" algn="l" defTabSz="3600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75000"/>
              <a:buFont typeface="+mj-lt"/>
              <a:buAutoNum type="arabicPeriod"/>
              <a:tabLst>
                <a:tab pos="1079500" algn="l"/>
                <a:tab pos="1439863" algn="l"/>
                <a:tab pos="1798638" algn="l"/>
              </a:tabLst>
              <a:defRPr lang="en-US" sz="1600" b="0" i="0" kern="1200" spc="0" baseline="0" noProof="0" dirty="0" smtClean="0">
                <a:solidFill>
                  <a:schemeClr val="tx1"/>
                </a:solidFill>
                <a:latin typeface="M+ 1m light" panose="020B0409020203020207" pitchFamily="49" charset="-128"/>
                <a:ea typeface="M+ 1m light" panose="020B0409020203020207" pitchFamily="49" charset="-128"/>
                <a:cs typeface="M+ 1m light" panose="020B0409020203020207" pitchFamily="49" charset="-128"/>
              </a:defRPr>
            </a:lvl6pPr>
            <a:lvl7pPr marL="628650" indent="-360000" algn="l" defTabSz="3600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50000"/>
                </a:schemeClr>
              </a:buClr>
              <a:buSzPct val="80000"/>
              <a:buFont typeface="+mj-lt"/>
              <a:buAutoNum type="arabicPeriod"/>
              <a:tabLst>
                <a:tab pos="990000" algn="l"/>
                <a:tab pos="1350000" algn="l"/>
                <a:tab pos="1710000" algn="l"/>
                <a:tab pos="2070000" algn="l"/>
              </a:tabLst>
              <a:defRPr sz="1800" b="0" i="0" kern="1200">
                <a:solidFill>
                  <a:schemeClr val="tx1"/>
                </a:solidFill>
                <a:latin typeface="Cambria" charset="0"/>
                <a:ea typeface="Cambria" charset="0"/>
                <a:cs typeface="Cambria" charset="0"/>
              </a:defRPr>
            </a:lvl7pPr>
            <a:lvl8pPr marL="3427684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05" indent="-228512" algn="l" defTabSz="914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pt" dirty="0"/>
              <a:t>Integração</a:t>
            </a:r>
          </a:p>
          <a:p>
            <a:pPr fontAlgn="auto"/>
            <a:r>
              <a:rPr lang="pt" dirty="0"/>
              <a:t>Escopo</a:t>
            </a:r>
          </a:p>
          <a:p>
            <a:pPr fontAlgn="auto"/>
            <a:r>
              <a:rPr lang="pt" dirty="0"/>
              <a:t>Tempo</a:t>
            </a:r>
          </a:p>
          <a:p>
            <a:pPr fontAlgn="auto"/>
            <a:r>
              <a:rPr lang="pt" dirty="0"/>
              <a:t>Custo</a:t>
            </a:r>
          </a:p>
          <a:p>
            <a:pPr fontAlgn="auto"/>
            <a:r>
              <a:rPr lang="pt" dirty="0"/>
              <a:t>Qualidade</a:t>
            </a:r>
          </a:p>
          <a:p>
            <a:pPr fontAlgn="auto"/>
            <a:r>
              <a:rPr lang="pt" dirty="0"/>
              <a:t>Procura e compra</a:t>
            </a:r>
          </a:p>
          <a:p>
            <a:pPr fontAlgn="auto"/>
            <a:r>
              <a:rPr lang="pt" dirty="0"/>
              <a:t>Recursos humanos</a:t>
            </a:r>
          </a:p>
          <a:p>
            <a:pPr fontAlgn="auto"/>
            <a:r>
              <a:rPr lang="pt" dirty="0"/>
              <a:t>Comunicações</a:t>
            </a:r>
          </a:p>
          <a:p>
            <a:pPr fontAlgn="auto"/>
            <a:r>
              <a:rPr lang="pt" dirty="0"/>
              <a:t>Gerenciamento de riscos</a:t>
            </a:r>
          </a:p>
          <a:p>
            <a:pPr fontAlgn="auto"/>
            <a:r>
              <a:rPr lang="pt" dirty="0"/>
              <a:t>Gerenciamento de partes interessadas</a:t>
            </a:r>
          </a:p>
        </p:txBody>
      </p:sp>
    </p:spTree>
    <p:extLst>
      <p:ext uri="{BB962C8B-B14F-4D97-AF65-F5344CB8AC3E}">
        <p14:creationId xmlns:p14="http://schemas.microsoft.com/office/powerpoint/2010/main" val="2042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804A-C4D2-CA44-824C-F3807FC5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35E42-3D06-8D4C-93BC-45F77866AC4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Aplicações</a:t>
            </a:r>
            <a:r>
              <a:rPr lang="pt" sz="3600" dirty="0"/>
              <a:t>, preferivelmente móveis, </a:t>
            </a:r>
            <a:br>
              <a:rPr lang="pt" sz="3600" dirty="0"/>
            </a:b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que resolvam </a:t>
            </a:r>
            <a:r>
              <a:rPr lang="pt" sz="3600" dirty="0"/>
              <a:t>ou possam contribuir para a solução de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problemas</a:t>
            </a:r>
            <a:r>
              <a:rPr lang="pt" sz="3600" dirty="0"/>
              <a:t>, </a:t>
            </a:r>
            <a:br>
              <a:rPr lang="pt" sz="3600" dirty="0"/>
            </a:br>
            <a:r>
              <a:rPr lang="pt" sz="3600" dirty="0"/>
              <a:t>preferivelmente comunitários (p.ex. temas de interesse do projeto </a:t>
            </a:r>
            <a:r>
              <a:rPr lang="pt" sz="3600" dirty="0" err="1"/>
              <a:t>Smart</a:t>
            </a:r>
            <a:r>
              <a:rPr lang="pt" sz="3600" dirty="0"/>
              <a:t> Campus – Unicamp ), preferivelmente</a:t>
            </a:r>
            <a:r>
              <a:rPr lang="pt" sz="3600" i="1" dirty="0">
                <a:solidFill>
                  <a:schemeClr val="accent1"/>
                </a:solidFill>
              </a:rPr>
              <a:t>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utilizando Internet das Coisas</a:t>
            </a:r>
            <a:r>
              <a:rPr lang="pt" sz="3600" dirty="0"/>
              <a:t>.</a:t>
            </a:r>
          </a:p>
          <a:p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B500-8090-7F41-AB04-1C58C60838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6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804A-C4D2-CA44-824C-F3807FC5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35E42-3D06-8D4C-93BC-45F77866AC4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Aplicações</a:t>
            </a:r>
            <a:r>
              <a:rPr lang="pt" sz="3600" dirty="0"/>
              <a:t>, </a:t>
            </a:r>
            <a:r>
              <a:rPr lang="pt" sz="3600" i="1" dirty="0">
                <a:solidFill>
                  <a:schemeClr val="accent1"/>
                </a:solidFill>
              </a:rPr>
              <a:t>preferivelmente móveis</a:t>
            </a:r>
            <a:r>
              <a:rPr lang="pt" sz="3600" dirty="0"/>
              <a:t>, </a:t>
            </a:r>
            <a:br>
              <a:rPr lang="pt" sz="3600" dirty="0"/>
            </a:b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que resolvam </a:t>
            </a:r>
            <a:r>
              <a:rPr lang="pt" sz="3600" dirty="0"/>
              <a:t>ou possam contribuir para a solução de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problemas</a:t>
            </a:r>
            <a:r>
              <a:rPr lang="pt" sz="3600" dirty="0"/>
              <a:t>, </a:t>
            </a:r>
            <a:br>
              <a:rPr lang="pt" sz="3600" dirty="0"/>
            </a:br>
            <a:r>
              <a:rPr lang="pt" sz="3600" i="1" dirty="0">
                <a:solidFill>
                  <a:schemeClr val="accent1"/>
                </a:solidFill>
              </a:rPr>
              <a:t>preferivelmente comunitários </a:t>
            </a:r>
            <a:r>
              <a:rPr lang="pt" sz="3600" dirty="0"/>
              <a:t>(p.ex. temas de interesse do projeto </a:t>
            </a:r>
            <a:r>
              <a:rPr lang="pt" sz="3600" dirty="0" err="1"/>
              <a:t>Smart</a:t>
            </a:r>
            <a:r>
              <a:rPr lang="pt" sz="3600" dirty="0"/>
              <a:t> Campus – Unicamp ), </a:t>
            </a:r>
            <a:r>
              <a:rPr lang="pt" sz="3600" i="1" dirty="0">
                <a:solidFill>
                  <a:schemeClr val="accent1"/>
                </a:solidFill>
              </a:rPr>
              <a:t>preferivelmente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utilizando</a:t>
            </a:r>
            <a:r>
              <a:rPr lang="pt" sz="3600" i="1" dirty="0">
                <a:solidFill>
                  <a:schemeClr val="accent1"/>
                </a:solidFill>
              </a:rPr>
              <a:t>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Internet</a:t>
            </a:r>
            <a:r>
              <a:rPr lang="pt" sz="3600" dirty="0"/>
              <a:t>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das</a:t>
            </a:r>
            <a:r>
              <a:rPr lang="pt" sz="3600" dirty="0"/>
              <a:t> </a:t>
            </a:r>
            <a:r>
              <a:rPr lang="pt" sz="3600" dirty="0">
                <a:solidFill>
                  <a:schemeClr val="accent4"/>
                </a:solidFill>
                <a:latin typeface="Myriad Pro SemiCondensed" panose="020B0503030403020204" pitchFamily="34" charset="0"/>
              </a:rPr>
              <a:t>Coisas</a:t>
            </a:r>
            <a:r>
              <a:rPr lang="pt" sz="3600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B500-8090-7F41-AB04-1C58C60838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0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804A-C4D2-CA44-824C-F3807FC5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35E42-3D06-8D4C-93BC-45F77866AC4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sz="3600" spc="70" dirty="0"/>
              <a:t>Aplicações</a:t>
            </a:r>
            <a:r>
              <a:rPr lang="pt" sz="3600" dirty="0"/>
              <a:t>, preferivelmente móveis, </a:t>
            </a:r>
            <a:br>
              <a:rPr lang="pt" sz="3600" dirty="0"/>
            </a:br>
            <a:r>
              <a:rPr lang="pt" sz="3600" spc="70" dirty="0"/>
              <a:t>que resolvam </a:t>
            </a:r>
            <a:r>
              <a:rPr lang="pt" sz="3600" dirty="0"/>
              <a:t>ou possam contribuir para a solução de </a:t>
            </a:r>
            <a:r>
              <a:rPr lang="pt" sz="3600" spc="60" dirty="0"/>
              <a:t>problemas</a:t>
            </a:r>
            <a:r>
              <a:rPr lang="pt" sz="3600" dirty="0"/>
              <a:t>, </a:t>
            </a:r>
            <a:br>
              <a:rPr lang="pt" sz="3600" dirty="0"/>
            </a:br>
            <a:r>
              <a:rPr lang="pt" sz="3600" dirty="0"/>
              <a:t>preferivelmente comunitários (p.ex. temas de interesse do projeto </a:t>
            </a:r>
            <a:r>
              <a:rPr lang="pt" sz="3600" dirty="0" err="1"/>
              <a:t>Smart</a:t>
            </a:r>
            <a:r>
              <a:rPr lang="pt" sz="3600" dirty="0"/>
              <a:t> Campus – Unicamp ), preferivelmente</a:t>
            </a:r>
            <a:r>
              <a:rPr lang="pt" sz="3600" i="1" dirty="0">
                <a:solidFill>
                  <a:schemeClr val="accent1"/>
                </a:solidFill>
              </a:rPr>
              <a:t> </a:t>
            </a:r>
            <a:r>
              <a:rPr lang="pt" sz="3600" spc="70" dirty="0"/>
              <a:t>utilizando</a:t>
            </a:r>
            <a:r>
              <a:rPr lang="pt" sz="3600" i="1" spc="70" dirty="0">
                <a:solidFill>
                  <a:schemeClr val="accent1"/>
                </a:solidFill>
              </a:rPr>
              <a:t> </a:t>
            </a:r>
            <a:r>
              <a:rPr lang="pt" sz="3600" spc="60" dirty="0"/>
              <a:t>Internet das Coisas</a:t>
            </a:r>
            <a:r>
              <a:rPr lang="pt" sz="3600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B500-8090-7F41-AB04-1C58C60838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4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A699C-6CD1-814B-B139-D9DF99953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Horário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C6CA6-8A5B-6A49-87DB-9E679624697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6000" dirty="0"/>
              <a:t>Sextas-feiras </a:t>
            </a:r>
            <a:br>
              <a:rPr lang="pt-BR" sz="6000" dirty="0"/>
            </a:br>
            <a:r>
              <a:rPr lang="pt-BR" sz="6000" dirty="0"/>
              <a:t>das 19 às 23 horas </a:t>
            </a:r>
            <a:br>
              <a:rPr lang="pt-BR" sz="6000" dirty="0"/>
            </a:br>
            <a:r>
              <a:rPr lang="pt-BR" sz="6000" dirty="0"/>
              <a:t>na sala CC03.</a:t>
            </a:r>
            <a:endParaRPr lang="en-US" sz="6000" dirty="0"/>
          </a:p>
          <a:p>
            <a:endParaRPr lang="en-US" sz="6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05BCD-7106-BF44-9B84-8463C0DD85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EFB08-9422-6A42-A911-AAE5B1913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260B1-1FEC-FD43-96A8-47DB9E7042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dirty="0"/>
              <a:t>Os projetos serão desenvolvidos por equipes de até quatro estudantes, segundo o modelo </a:t>
            </a:r>
            <a:r>
              <a:rPr lang="pt-BR" sz="4400" dirty="0" err="1"/>
              <a:t>Challenge-Based</a:t>
            </a:r>
            <a:r>
              <a:rPr lang="pt-BR" sz="4400" dirty="0"/>
              <a:t> Learning (CBL). </a:t>
            </a:r>
            <a:endParaRPr lang="en-US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3D77B-0298-3547-966F-A5EC3E97C8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9435BE-B126-B849-81D9-704F88353274}"/>
              </a:ext>
            </a:extLst>
          </p:cNvPr>
          <p:cNvSpPr txBox="1"/>
          <p:nvPr/>
        </p:nvSpPr>
        <p:spPr>
          <a:xfrm>
            <a:off x="298381" y="5904925"/>
            <a:ext cx="8329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https</a:t>
            </a:r>
            <a:r>
              <a:rPr lang="pt-BR" sz="32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://</a:t>
            </a:r>
            <a:r>
              <a:rPr lang="pt-BR" sz="32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en.wikipedia.org</a:t>
            </a:r>
            <a:r>
              <a:rPr lang="pt-BR" sz="32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/</a:t>
            </a:r>
            <a:r>
              <a:rPr lang="pt-BR" sz="32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wiki</a:t>
            </a:r>
            <a:r>
              <a:rPr lang="pt-BR" sz="32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/</a:t>
            </a:r>
            <a:r>
              <a:rPr lang="pt-BR" sz="32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Challenge-based_learning</a:t>
            </a:r>
            <a:endParaRPr lang="en-US" sz="3200" b="1" dirty="0">
              <a:solidFill>
                <a:schemeClr val="accent1"/>
              </a:solidFill>
              <a:latin typeface="Myriad Pro Bold Condense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7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D1C42F-9355-3143-A345-1A7E4AC05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08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FF0B9-847E-9E43-9C02-A6435920A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modelo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C34DA-1F6C-3B47-BB02-0EF47CC7B7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ADC5E-E96A-6448-B220-AA1C69C2796C}"/>
              </a:ext>
            </a:extLst>
          </p:cNvPr>
          <p:cNvSpPr txBox="1"/>
          <p:nvPr/>
        </p:nvSpPr>
        <p:spPr>
          <a:xfrm>
            <a:off x="297139" y="6089590"/>
            <a:ext cx="8444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https</a:t>
            </a:r>
            <a:r>
              <a:rPr lang="pt-BR" sz="20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://</a:t>
            </a:r>
            <a:r>
              <a:rPr lang="pt-BR" sz="20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www.challengebasedlearning.org</a:t>
            </a:r>
            <a:r>
              <a:rPr lang="pt-BR" sz="20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/</a:t>
            </a:r>
            <a:r>
              <a:rPr lang="pt-BR" sz="2000" b="1" dirty="0" err="1">
                <a:solidFill>
                  <a:schemeClr val="accent1"/>
                </a:solidFill>
                <a:latin typeface="Myriad Pro Bold Condensed" panose="020B0503030403020204" pitchFamily="34" charset="0"/>
              </a:rPr>
              <a:t>wp-content</a:t>
            </a:r>
            <a:r>
              <a:rPr lang="pt-BR" sz="2000" b="1" dirty="0">
                <a:solidFill>
                  <a:schemeClr val="accent1"/>
                </a:solidFill>
                <a:latin typeface="Myriad Pro Bold Condensed" panose="020B0503030403020204" pitchFamily="34" charset="0"/>
              </a:rPr>
              <a:t>/uploads/2019/02/CBL_Guide2016.pdf</a:t>
            </a:r>
            <a:endParaRPr lang="en-US" sz="2000" b="1" dirty="0">
              <a:solidFill>
                <a:schemeClr val="accent1"/>
              </a:solidFill>
              <a:latin typeface="Myriad Pro Bold Condensed" panose="020B05030304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A75C7A-8818-CE47-9020-B65FCC3D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842" y="203481"/>
            <a:ext cx="4548358" cy="588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5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27186D-9331-6C4B-B2FC-960F91CB7055}"/>
              </a:ext>
            </a:extLst>
          </p:cNvPr>
          <p:cNvPicPr>
            <a:picLocks/>
          </p:cNvPicPr>
          <p:nvPr/>
        </p:nvPicPr>
        <p:blipFill rotWithShape="1">
          <a:blip r:embed="rId3">
            <a:alphaModFix/>
          </a:blip>
          <a:srcRect l="2756"/>
          <a:stretch/>
        </p:blipFill>
        <p:spPr>
          <a:xfrm>
            <a:off x="4382054" y="1312951"/>
            <a:ext cx="4184290" cy="4184290"/>
          </a:xfrm>
          <a:prstGeom prst="ellipse">
            <a:avLst/>
          </a:prstGeom>
          <a:noFill/>
        </p:spPr>
      </p:pic>
      <p:sp>
        <p:nvSpPr>
          <p:cNvPr id="1147" name="A Academy adotou um modelo pedagógico ativo denominado  Challenge Based Learning (CBL).…"/>
          <p:cNvSpPr txBox="1">
            <a:spLocks noGrp="1"/>
          </p:cNvSpPr>
          <p:nvPr>
            <p:ph type="body" sz="half" idx="1"/>
          </p:nvPr>
        </p:nvSpPr>
        <p:spPr>
          <a:xfrm>
            <a:off x="431801" y="620712"/>
            <a:ext cx="3887700" cy="5868987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lang="en-US" dirty="0">
                <a:solidFill>
                  <a:schemeClr val="tx1"/>
                </a:solidFill>
              </a:rPr>
              <a:t>O </a:t>
            </a:r>
            <a:r>
              <a:rPr lang="en-US" dirty="0" err="1">
                <a:solidFill>
                  <a:schemeClr val="tx1"/>
                </a:solidFill>
              </a:rPr>
              <a:t>modelo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CBL </a:t>
            </a:r>
            <a:r>
              <a:rPr dirty="0" err="1">
                <a:solidFill>
                  <a:schemeClr val="tx1"/>
                </a:solidFill>
              </a:rPr>
              <a:t>foi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criado</a:t>
            </a:r>
            <a:r>
              <a:rPr dirty="0">
                <a:solidFill>
                  <a:schemeClr val="tx1"/>
                </a:solidFill>
              </a:rPr>
              <a:t> pela Apple </a:t>
            </a:r>
            <a:r>
              <a:rPr dirty="0" err="1">
                <a:solidFill>
                  <a:schemeClr val="tx1"/>
                </a:solidFill>
              </a:rPr>
              <a:t>nos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anos</a:t>
            </a:r>
            <a:r>
              <a:rPr dirty="0">
                <a:solidFill>
                  <a:schemeClr val="tx1"/>
                </a:solidFill>
              </a:rPr>
              <a:t> 90 e </a:t>
            </a:r>
            <a:r>
              <a:rPr dirty="0" err="1">
                <a:solidFill>
                  <a:schemeClr val="tx1"/>
                </a:solidFill>
              </a:rPr>
              <a:t>testado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em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escolas</a:t>
            </a:r>
            <a:r>
              <a:rPr dirty="0">
                <a:solidFill>
                  <a:schemeClr val="tx1"/>
                </a:solidFill>
              </a:rPr>
              <a:t> de </a:t>
            </a:r>
            <a:r>
              <a:rPr dirty="0" err="1">
                <a:solidFill>
                  <a:schemeClr val="tx1"/>
                </a:solidFill>
              </a:rPr>
              <a:t>nível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médio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nos</a:t>
            </a:r>
            <a:r>
              <a:rPr dirty="0">
                <a:solidFill>
                  <a:schemeClr val="tx1"/>
                </a:solidFill>
              </a:rPr>
              <a:t> EUA.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FE9301"/>
                </a:solidFill>
              </a:defRPr>
            </a:pPr>
            <a:r>
              <a:rPr dirty="0">
                <a:solidFill>
                  <a:schemeClr val="tx1"/>
                </a:solidFill>
              </a:rPr>
              <a:t>CBL </a:t>
            </a:r>
            <a:r>
              <a:rPr dirty="0" err="1">
                <a:solidFill>
                  <a:schemeClr val="tx1"/>
                </a:solidFill>
              </a:rPr>
              <a:t>é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moderno</a:t>
            </a:r>
            <a:r>
              <a:rPr dirty="0">
                <a:solidFill>
                  <a:schemeClr val="tx1"/>
                </a:solidFill>
              </a:rPr>
              <a:t>, </a:t>
            </a:r>
            <a:r>
              <a:rPr dirty="0" err="1">
                <a:solidFill>
                  <a:schemeClr val="tx1"/>
                </a:solidFill>
              </a:rPr>
              <a:t>envolvente</a:t>
            </a:r>
            <a:r>
              <a:rPr dirty="0">
                <a:solidFill>
                  <a:schemeClr val="tx1"/>
                </a:solidFill>
              </a:rPr>
              <a:t>, </a:t>
            </a:r>
            <a:r>
              <a:rPr dirty="0" err="1">
                <a:solidFill>
                  <a:schemeClr val="tx1"/>
                </a:solidFill>
              </a:rPr>
              <a:t>multidisciplinar</a:t>
            </a:r>
            <a:r>
              <a:rPr dirty="0">
                <a:solidFill>
                  <a:schemeClr val="tx1"/>
                </a:solidFill>
              </a:rPr>
              <a:t>, </a:t>
            </a:r>
            <a:r>
              <a:rPr dirty="0" err="1">
                <a:solidFill>
                  <a:schemeClr val="tx1"/>
                </a:solidFill>
              </a:rPr>
              <a:t>aplicado</a:t>
            </a:r>
            <a:r>
              <a:rPr dirty="0">
                <a:solidFill>
                  <a:schemeClr val="tx1"/>
                </a:solidFill>
              </a:rPr>
              <a:t>, </a:t>
            </a:r>
            <a:r>
              <a:rPr dirty="0" err="1">
                <a:solidFill>
                  <a:schemeClr val="tx1"/>
                </a:solidFill>
              </a:rPr>
              <a:t>colaborativo</a:t>
            </a:r>
            <a:r>
              <a:rPr dirty="0">
                <a:solidFill>
                  <a:schemeClr val="tx1"/>
                </a:solidFill>
              </a:rPr>
              <a:t> e </a:t>
            </a:r>
            <a:r>
              <a:rPr dirty="0" err="1">
                <a:solidFill>
                  <a:schemeClr val="tx1"/>
                </a:solidFill>
              </a:rPr>
              <a:t>adequado</a:t>
            </a:r>
            <a:r>
              <a:rPr dirty="0">
                <a:solidFill>
                  <a:schemeClr val="tx1"/>
                </a:solidFill>
              </a:rPr>
              <a:t> </a:t>
            </a:r>
            <a:br>
              <a:rPr dirty="0">
                <a:solidFill>
                  <a:schemeClr val="tx1"/>
                </a:solidFill>
              </a:rPr>
            </a:br>
            <a:r>
              <a:rPr dirty="0">
                <a:solidFill>
                  <a:schemeClr val="tx1"/>
                </a:solidFill>
              </a:rPr>
              <a:t>para </a:t>
            </a:r>
            <a:r>
              <a:rPr dirty="0" err="1">
                <a:solidFill>
                  <a:schemeClr val="tx1"/>
                </a:solidFill>
              </a:rPr>
              <a:t>aprendizado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tecnológico</a:t>
            </a:r>
            <a:r>
              <a:rPr dirty="0">
                <a:solidFill>
                  <a:schemeClr val="tx1"/>
                </a:solidFill>
              </a:rPr>
              <a:t>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dirty="0">
                <a:solidFill>
                  <a:schemeClr val="tx1"/>
                </a:solidFill>
              </a:rPr>
              <a:t>CBL </a:t>
            </a:r>
            <a:r>
              <a:rPr dirty="0" err="1">
                <a:solidFill>
                  <a:schemeClr val="tx1"/>
                </a:solidFill>
              </a:rPr>
              <a:t>coloca</a:t>
            </a:r>
            <a:r>
              <a:rPr dirty="0">
                <a:solidFill>
                  <a:schemeClr val="tx1"/>
                </a:solidFill>
              </a:rPr>
              <a:t> o </a:t>
            </a:r>
            <a:r>
              <a:rPr lang="en-US" dirty="0" err="1">
                <a:solidFill>
                  <a:schemeClr val="tx1"/>
                </a:solidFill>
              </a:rPr>
              <a:t>estudante</a:t>
            </a:r>
            <a:r>
              <a:rPr dirty="0">
                <a:solidFill>
                  <a:schemeClr val="tx1"/>
                </a:solidFill>
              </a:rPr>
              <a:t> no </a:t>
            </a:r>
            <a:r>
              <a:rPr dirty="0" err="1">
                <a:solidFill>
                  <a:schemeClr val="tx1"/>
                </a:solidFill>
              </a:rPr>
              <a:t>centro</a:t>
            </a:r>
            <a:r>
              <a:rPr dirty="0">
                <a:solidFill>
                  <a:schemeClr val="tx1"/>
                </a:solidFill>
              </a:rPr>
              <a:t>, </a:t>
            </a:r>
            <a:r>
              <a:rPr dirty="0" err="1">
                <a:solidFill>
                  <a:schemeClr val="tx1"/>
                </a:solidFill>
              </a:rPr>
              <a:t>tanto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física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quanto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conceitualmente</a:t>
            </a:r>
            <a:r>
              <a:rPr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210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92684B-15CD-EC47-B04B-39EFDFEF6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174750"/>
            <a:ext cx="4572000" cy="4508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B8BDB9-20C4-1A41-B76A-15C150BCD7C4}"/>
              </a:ext>
            </a:extLst>
          </p:cNvPr>
          <p:cNvSpPr/>
          <p:nvPr/>
        </p:nvSpPr>
        <p:spPr>
          <a:xfrm>
            <a:off x="6592047" y="5193553"/>
            <a:ext cx="436282" cy="489697"/>
          </a:xfrm>
          <a:prstGeom prst="rect">
            <a:avLst/>
          </a:prstGeom>
          <a:solidFill>
            <a:schemeClr val="bg1"/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98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A Academy adotou um modelo pedagógico ativo denominado  Challenge Based Learning (CBL).…"/>
          <p:cNvSpPr txBox="1">
            <a:spLocks noGrp="1"/>
          </p:cNvSpPr>
          <p:nvPr>
            <p:ph type="body" sz="half" idx="1"/>
          </p:nvPr>
        </p:nvSpPr>
        <p:spPr>
          <a:xfrm>
            <a:off x="447337" y="620712"/>
            <a:ext cx="3872163" cy="5868987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O modelo CBL foi criado pela Apple nos anos 90 e testado em escolas de nível médio nos EUA.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FE9301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CBL é moderno, envolvente, multidisciplinar, aplicado, colaborativo e adequado </a:t>
            </a:r>
            <a:br>
              <a:rPr lang="pt" dirty="0">
                <a:solidFill>
                  <a:schemeClr val="tx1"/>
                </a:solidFill>
              </a:rPr>
            </a:br>
            <a:r>
              <a:rPr lang="pt" dirty="0">
                <a:solidFill>
                  <a:schemeClr val="tx1"/>
                </a:solidFill>
              </a:rPr>
              <a:t>para aprendizado tecnológico.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CBL coloca o estudante no centro, tanto física quanto conceitualmente.</a:t>
            </a:r>
          </a:p>
        </p:txBody>
      </p:sp>
      <p:sp>
        <p:nvSpPr>
          <p:cNvPr id="1152" name="Circle"/>
          <p:cNvSpPr/>
          <p:nvPr/>
        </p:nvSpPr>
        <p:spPr>
          <a:xfrm>
            <a:off x="4488429" y="1442750"/>
            <a:ext cx="3972554" cy="3972554"/>
          </a:xfrm>
          <a:prstGeom prst="ellipse">
            <a:avLst/>
          </a:prstGeom>
          <a:solidFill>
            <a:srgbClr val="D5D5D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100"/>
          </a:p>
        </p:txBody>
      </p:sp>
      <p:graphicFrame>
        <p:nvGraphicFramePr>
          <p:cNvPr id="1153" name="2D Pie Chart"/>
          <p:cNvGraphicFramePr/>
          <p:nvPr>
            <p:extLst>
              <p:ext uri="{D42A27DB-BD31-4B8C-83A1-F6EECF244321}">
                <p14:modId xmlns:p14="http://schemas.microsoft.com/office/powerpoint/2010/main" val="1764766240"/>
              </p:ext>
            </p:extLst>
          </p:nvPr>
        </p:nvGraphicFramePr>
        <p:xfrm>
          <a:off x="4259534" y="1185548"/>
          <a:ext cx="4437129" cy="4437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ircle">
            <a:extLst>
              <a:ext uri="{FF2B5EF4-FFF2-40B4-BE49-F238E27FC236}">
                <a16:creationId xmlns:a16="http://schemas.microsoft.com/office/drawing/2014/main" id="{2FD5422B-067C-3D4C-978A-5E1BA165A9B4}"/>
              </a:ext>
            </a:extLst>
          </p:cNvPr>
          <p:cNvSpPr/>
          <p:nvPr/>
        </p:nvSpPr>
        <p:spPr>
          <a:xfrm>
            <a:off x="5927852" y="2877384"/>
            <a:ext cx="1122282" cy="1122282"/>
          </a:xfrm>
          <a:prstGeom prst="ellipse">
            <a:avLst/>
          </a:prstGeom>
          <a:solidFill>
            <a:schemeClr val="bg1"/>
          </a:solidFill>
          <a:ln w="101600">
            <a:solidFill>
              <a:srgbClr val="D5D5D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58335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A Academy adotou um modelo pedagógico ativo denominado  Challenge Based Learning (CBL).…"/>
          <p:cNvSpPr txBox="1">
            <a:spLocks noGrp="1"/>
          </p:cNvSpPr>
          <p:nvPr>
            <p:ph type="body" sz="half" idx="1"/>
          </p:nvPr>
        </p:nvSpPr>
        <p:spPr>
          <a:xfrm>
            <a:off x="431801" y="620712"/>
            <a:ext cx="3887700" cy="5868987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O modelo CBL foi criado pela Apple nos anos 90 e testado em escolas de nível médio nos EUA.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FE9301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CBL é moderno, envolvente, multidisciplinar, aplicado, colaborativo e adequado </a:t>
            </a:r>
            <a:br>
              <a:rPr lang="pt" dirty="0">
                <a:solidFill>
                  <a:schemeClr val="tx1"/>
                </a:solidFill>
              </a:rPr>
            </a:br>
            <a:r>
              <a:rPr lang="pt" dirty="0">
                <a:solidFill>
                  <a:schemeClr val="tx1"/>
                </a:solidFill>
              </a:rPr>
              <a:t>para aprendizado tecnológico.</a:t>
            </a:r>
          </a:p>
          <a:p>
            <a:pPr defTabSz="275510">
              <a:lnSpc>
                <a:spcPct val="120000"/>
              </a:lnSpc>
              <a:spcBef>
                <a:spcPts val="1200"/>
              </a:spcBef>
              <a:defRPr sz="5600">
                <a:solidFill>
                  <a:srgbClr val="EBEBEB"/>
                </a:solidFill>
              </a:defRPr>
            </a:pPr>
            <a:r>
              <a:rPr lang="pt" dirty="0">
                <a:solidFill>
                  <a:schemeClr val="tx1"/>
                </a:solidFill>
              </a:rPr>
              <a:t>CBL coloca o estudante no centro, tanto física quanto conceitualmente.</a:t>
            </a:r>
          </a:p>
        </p:txBody>
      </p:sp>
      <p:sp>
        <p:nvSpPr>
          <p:cNvPr id="1158" name="Circle"/>
          <p:cNvSpPr/>
          <p:nvPr/>
        </p:nvSpPr>
        <p:spPr>
          <a:xfrm>
            <a:off x="4488429" y="1442750"/>
            <a:ext cx="3972554" cy="3972554"/>
          </a:xfrm>
          <a:prstGeom prst="ellipse">
            <a:avLst/>
          </a:prstGeom>
          <a:solidFill>
            <a:srgbClr val="D5D5D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graphicFrame>
        <p:nvGraphicFramePr>
          <p:cNvPr id="1159" name="2D Pie Chart"/>
          <p:cNvGraphicFramePr/>
          <p:nvPr>
            <p:extLst>
              <p:ext uri="{D42A27DB-BD31-4B8C-83A1-F6EECF244321}">
                <p14:modId xmlns:p14="http://schemas.microsoft.com/office/powerpoint/2010/main" val="3430141272"/>
              </p:ext>
            </p:extLst>
          </p:nvPr>
        </p:nvGraphicFramePr>
        <p:xfrm>
          <a:off x="4557516" y="1504646"/>
          <a:ext cx="3841164" cy="3841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60" name="Square"/>
          <p:cNvSpPr/>
          <p:nvPr/>
        </p:nvSpPr>
        <p:spPr>
          <a:xfrm>
            <a:off x="5148148" y="2577624"/>
            <a:ext cx="476251" cy="476251"/>
          </a:xfrm>
          <a:prstGeom prst="rect">
            <a:avLst/>
          </a:prstGeom>
          <a:solidFill>
            <a:srgbClr val="0B9FA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sp>
        <p:nvSpPr>
          <p:cNvPr id="1161" name="Imple- mentação"/>
          <p:cNvSpPr txBox="1"/>
          <p:nvPr/>
        </p:nvSpPr>
        <p:spPr>
          <a:xfrm>
            <a:off x="4873159" y="2532997"/>
            <a:ext cx="846386" cy="498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 defTabSz="171450">
              <a:lnSpc>
                <a:spcPct val="70000"/>
              </a:lnSpc>
              <a:defRPr sz="5500">
                <a:solidFill>
                  <a:srgbClr val="FFFFFF"/>
                </a:solidFill>
                <a:latin typeface="Myriad Pro Condensed"/>
                <a:ea typeface="Myriad Pro Condensed"/>
                <a:cs typeface="Myriad Pro Condensed"/>
                <a:sym typeface="Myriad Pro Condensed"/>
              </a:defRPr>
            </a:pPr>
            <a:r>
              <a:rPr sz="2063"/>
              <a:t>Imple-</a:t>
            </a:r>
            <a:br>
              <a:rPr sz="2063"/>
            </a:br>
            <a:r>
              <a:rPr sz="2063"/>
              <a:t>mentação</a:t>
            </a:r>
          </a:p>
        </p:txBody>
      </p:sp>
      <p:sp>
        <p:nvSpPr>
          <p:cNvPr id="1162" name="Circle"/>
          <p:cNvSpPr/>
          <p:nvPr/>
        </p:nvSpPr>
        <p:spPr>
          <a:xfrm>
            <a:off x="5927852" y="2877384"/>
            <a:ext cx="1122282" cy="1122282"/>
          </a:xfrm>
          <a:prstGeom prst="ellipse">
            <a:avLst/>
          </a:prstGeom>
          <a:solidFill>
            <a:schemeClr val="bg1"/>
          </a:solidFill>
          <a:ln w="101600">
            <a:solidFill>
              <a:srgbClr val="D5D5D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sp>
        <p:nvSpPr>
          <p:cNvPr id="1163" name="Shape"/>
          <p:cNvSpPr/>
          <p:nvPr/>
        </p:nvSpPr>
        <p:spPr>
          <a:xfrm>
            <a:off x="6648638" y="-266381"/>
            <a:ext cx="86619" cy="85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25" y="0"/>
                </a:moveTo>
                <a:cubicBezTo>
                  <a:pt x="12810" y="0"/>
                  <a:pt x="6411" y="202"/>
                  <a:pt x="0" y="452"/>
                </a:cubicBezTo>
                <a:lnTo>
                  <a:pt x="19225" y="8241"/>
                </a:lnTo>
                <a:lnTo>
                  <a:pt x="3452" y="21600"/>
                </a:lnTo>
                <a:cubicBezTo>
                  <a:pt x="9107" y="21396"/>
                  <a:pt x="14754" y="21186"/>
                  <a:pt x="20412" y="21186"/>
                </a:cubicBezTo>
                <a:cubicBezTo>
                  <a:pt x="20809" y="21186"/>
                  <a:pt x="21204" y="21223"/>
                  <a:pt x="21600" y="21224"/>
                </a:cubicBezTo>
                <a:lnTo>
                  <a:pt x="21600" y="38"/>
                </a:lnTo>
                <a:cubicBezTo>
                  <a:pt x="20808" y="34"/>
                  <a:pt x="20017" y="0"/>
                  <a:pt x="19225" y="0"/>
                </a:cubicBezTo>
                <a:close/>
              </a:path>
            </a:pathLst>
          </a:custGeom>
          <a:solidFill>
            <a:srgbClr val="31343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sp>
        <p:nvSpPr>
          <p:cNvPr id="1164" name="Triangle"/>
          <p:cNvSpPr/>
          <p:nvPr/>
        </p:nvSpPr>
        <p:spPr>
          <a:xfrm rot="5397133">
            <a:off x="6594597" y="1449669"/>
            <a:ext cx="88501" cy="741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8080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sp>
        <p:nvSpPr>
          <p:cNvPr id="1165" name="Triangle"/>
          <p:cNvSpPr/>
          <p:nvPr/>
        </p:nvSpPr>
        <p:spPr>
          <a:xfrm rot="5397133">
            <a:off x="6319252" y="1327735"/>
            <a:ext cx="379762" cy="318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200"/>
          </a:p>
        </p:txBody>
      </p:sp>
      <p:sp>
        <p:nvSpPr>
          <p:cNvPr id="1166" name="Questões Guia"/>
          <p:cNvSpPr txBox="1"/>
          <p:nvPr/>
        </p:nvSpPr>
        <p:spPr>
          <a:xfrm>
            <a:off x="6955555" y="4240203"/>
            <a:ext cx="777457" cy="442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 defTabSz="171450">
              <a:lnSpc>
                <a:spcPct val="60000"/>
              </a:lnSpc>
              <a:defRPr sz="5500">
                <a:solidFill>
                  <a:srgbClr val="FFFFFF"/>
                </a:solidFill>
                <a:latin typeface="Myriad Pro Condensed"/>
                <a:ea typeface="Myriad Pro Condensed"/>
                <a:cs typeface="Myriad Pro Condensed"/>
                <a:sym typeface="Myriad Pro Condensed"/>
              </a:defRPr>
            </a:pPr>
            <a:r>
              <a:rPr sz="2063"/>
              <a:t>Questões</a:t>
            </a:r>
            <a:br>
              <a:rPr sz="2063"/>
            </a:br>
            <a:r>
              <a:rPr sz="2063"/>
              <a:t>Guia</a:t>
            </a:r>
          </a:p>
        </p:txBody>
      </p:sp>
      <p:sp>
        <p:nvSpPr>
          <p:cNvPr id="1167" name="Atividades Guia"/>
          <p:cNvSpPr txBox="1"/>
          <p:nvPr/>
        </p:nvSpPr>
        <p:spPr>
          <a:xfrm>
            <a:off x="6029872" y="4672293"/>
            <a:ext cx="889667" cy="442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 defTabSz="171450">
              <a:lnSpc>
                <a:spcPct val="60000"/>
              </a:lnSpc>
              <a:defRPr sz="5500">
                <a:solidFill>
                  <a:srgbClr val="FFFFFF"/>
                </a:solidFill>
                <a:latin typeface="Myriad Pro Condensed"/>
                <a:ea typeface="Myriad Pro Condensed"/>
                <a:cs typeface="Myriad Pro Condensed"/>
                <a:sym typeface="Myriad Pro Condensed"/>
              </a:defRPr>
            </a:pPr>
            <a:r>
              <a:rPr sz="2063" dirty="0" err="1"/>
              <a:t>Atividades</a:t>
            </a:r>
            <a:br>
              <a:rPr sz="2063" dirty="0"/>
            </a:br>
            <a:r>
              <a:rPr sz="2063" dirty="0" err="1"/>
              <a:t>Guia</a:t>
            </a:r>
            <a:endParaRPr sz="2063" dirty="0"/>
          </a:p>
        </p:txBody>
      </p:sp>
      <p:sp>
        <p:nvSpPr>
          <p:cNvPr id="1168" name="Análise dos Resultados"/>
          <p:cNvSpPr txBox="1"/>
          <p:nvPr/>
        </p:nvSpPr>
        <p:spPr>
          <a:xfrm>
            <a:off x="5148396" y="4240203"/>
            <a:ext cx="798809" cy="442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 defTabSz="171450">
              <a:lnSpc>
                <a:spcPct val="60000"/>
              </a:lnSpc>
              <a:defRPr sz="5500" spc="-111">
                <a:solidFill>
                  <a:srgbClr val="FFFFFF"/>
                </a:solidFill>
                <a:latin typeface="Myriad Pro Condensed"/>
                <a:ea typeface="Myriad Pro Condensed"/>
                <a:cs typeface="Myriad Pro Condensed"/>
                <a:sym typeface="Myriad Pro Condensed"/>
              </a:defRPr>
            </a:pPr>
            <a:r>
              <a:rPr sz="2063" dirty="0" err="1"/>
              <a:t>Análise</a:t>
            </a:r>
            <a:r>
              <a:rPr sz="2063" dirty="0"/>
              <a:t> dos</a:t>
            </a:r>
            <a:br>
              <a:rPr sz="2063" dirty="0"/>
            </a:br>
            <a:r>
              <a:rPr sz="2063" dirty="0" err="1"/>
              <a:t>Resultados</a:t>
            </a:r>
            <a:endParaRPr sz="2063" dirty="0"/>
          </a:p>
        </p:txBody>
      </p:sp>
    </p:spTree>
    <p:extLst>
      <p:ext uri="{BB962C8B-B14F-4D97-AF65-F5344CB8AC3E}">
        <p14:creationId xmlns:p14="http://schemas.microsoft.com/office/powerpoint/2010/main" val="410277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E29A0F-51E9-2F42-A3F4-F5DBCE1F7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806" y="279400"/>
            <a:ext cx="4712393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5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53A3DE-588F-8443-96FE-A33E00C5A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27" y="279400"/>
            <a:ext cx="626114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1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C4B8-027B-184C-A9B4-36A7D0EA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Avaliação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3746F-FD57-BE46-B92C-4010E87F72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/>
              <a:t>A avaliação dos projetos será baseada no acompanhamento contínuo da evolução dos trabalhos, em relatórios técnicos submetidos ao final de cada uma das três fases previstas no modelo CBL e numa apresentação final dos resultados. </a:t>
            </a:r>
          </a:p>
          <a:p>
            <a:pPr lvl="1"/>
            <a:r>
              <a:rPr lang="pt-BR" sz="2800" dirty="0"/>
              <a:t>O respeito aos prazos e a qualidade de todos os entregáveis serão determinantes para aprovação.</a:t>
            </a:r>
            <a:endParaRPr lang="en-US" sz="2800" dirty="0"/>
          </a:p>
          <a:p>
            <a:pPr marL="0" indent="0">
              <a:buNone/>
            </a:pPr>
            <a:r>
              <a:rPr lang="pt-BR" sz="2800" dirty="0"/>
              <a:t>Não haverá um exame final.</a:t>
            </a:r>
            <a:endParaRPr lang="en-US" sz="2800" dirty="0"/>
          </a:p>
          <a:p>
            <a:pPr marL="0" indent="0">
              <a:buNone/>
            </a:pPr>
            <a:r>
              <a:rPr lang="pt-BR" sz="2800" dirty="0"/>
              <a:t>Em caso de fraude (ou tentativa de fraude) todos os envolvidos ficarão com média final igual a zero.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C4B41-DE1F-6540-BC76-0C5ADA100E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1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E963-6A6B-834B-AD59-440AB582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de um </a:t>
            </a:r>
            <a:r>
              <a:rPr lang="en-US" dirty="0" err="1"/>
              <a:t>tema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5006D-9AF3-A144-BE01-855A75320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98FC3-003F-6D42-AC50-A93AB115F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30485"/>
          <a:stretch/>
        </p:blipFill>
        <p:spPr>
          <a:xfrm>
            <a:off x="431799" y="1378813"/>
            <a:ext cx="6062056" cy="5110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23B05B-D9F8-F147-998E-C6E19DD28F15}"/>
              </a:ext>
            </a:extLst>
          </p:cNvPr>
          <p:cNvSpPr txBox="1"/>
          <p:nvPr/>
        </p:nvSpPr>
        <p:spPr>
          <a:xfrm>
            <a:off x="5364809" y="6120368"/>
            <a:ext cx="334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https://</a:t>
            </a:r>
            <a:r>
              <a:rPr lang="en-US" dirty="0" err="1">
                <a:latin typeface="+mn-lt"/>
              </a:rPr>
              <a:t>buildfire.com</a:t>
            </a:r>
            <a:r>
              <a:rPr lang="en-US" dirty="0">
                <a:latin typeface="+mn-lt"/>
              </a:rPr>
              <a:t>/new-app-ideas/</a:t>
            </a:r>
          </a:p>
        </p:txBody>
      </p:sp>
    </p:spTree>
    <p:extLst>
      <p:ext uri="{BB962C8B-B14F-4D97-AF65-F5344CB8AC3E}">
        <p14:creationId xmlns:p14="http://schemas.microsoft.com/office/powerpoint/2010/main" val="151256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E963-6A6B-834B-AD59-440AB582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de um </a:t>
            </a:r>
            <a:r>
              <a:rPr lang="en-US" dirty="0" err="1"/>
              <a:t>tema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5006D-9AF3-A144-BE01-855A75320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DA4A43-0591-A64D-8685-B0CFDBC379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135"/>
          <a:stretch/>
        </p:blipFill>
        <p:spPr>
          <a:xfrm>
            <a:off x="431800" y="1359763"/>
            <a:ext cx="6048375" cy="51299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23B05B-D9F8-F147-998E-C6E19DD28F15}"/>
              </a:ext>
            </a:extLst>
          </p:cNvPr>
          <p:cNvSpPr txBox="1"/>
          <p:nvPr/>
        </p:nvSpPr>
        <p:spPr>
          <a:xfrm>
            <a:off x="3322853" y="6112503"/>
            <a:ext cx="5389617" cy="3693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https://</a:t>
            </a:r>
            <a:r>
              <a:rPr lang="en-US" dirty="0" err="1">
                <a:latin typeface="+mj-lt"/>
              </a:rPr>
              <a:t>www.goodbarber.com</a:t>
            </a:r>
            <a:r>
              <a:rPr lang="en-US" dirty="0">
                <a:latin typeface="+mj-lt"/>
              </a:rPr>
              <a:t>/blog/how-to-make-an-app/</a:t>
            </a:r>
          </a:p>
        </p:txBody>
      </p:sp>
    </p:spTree>
    <p:extLst>
      <p:ext uri="{BB962C8B-B14F-4D97-AF65-F5344CB8AC3E}">
        <p14:creationId xmlns:p14="http://schemas.microsoft.com/office/powerpoint/2010/main" val="3272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4FFE5A-5368-DB4A-94C2-4BC308C9B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9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E963-6A6B-834B-AD59-440AB582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de um </a:t>
            </a:r>
            <a:r>
              <a:rPr lang="en-US" dirty="0" err="1"/>
              <a:t>tema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5006D-9AF3-A144-BE01-855A75320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009BC-3867-BE49-BD3D-328B7D6E9C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324"/>
          <a:stretch/>
        </p:blipFill>
        <p:spPr>
          <a:xfrm>
            <a:off x="431801" y="1376363"/>
            <a:ext cx="6049244" cy="51116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23B05B-D9F8-F147-998E-C6E19DD28F15}"/>
              </a:ext>
            </a:extLst>
          </p:cNvPr>
          <p:cNvSpPr txBox="1"/>
          <p:nvPr/>
        </p:nvSpPr>
        <p:spPr>
          <a:xfrm>
            <a:off x="3959718" y="6118635"/>
            <a:ext cx="4746812" cy="3693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http://</a:t>
            </a:r>
            <a:r>
              <a:rPr lang="en-US" dirty="0" err="1">
                <a:latin typeface="+mj-lt"/>
              </a:rPr>
              <a:t>blog.apps-builder.com</a:t>
            </a:r>
            <a:r>
              <a:rPr lang="en-US" dirty="0">
                <a:latin typeface="+mj-lt"/>
              </a:rPr>
              <a:t>/mobile-app-features/</a:t>
            </a:r>
          </a:p>
        </p:txBody>
      </p:sp>
    </p:spTree>
    <p:extLst>
      <p:ext uri="{BB962C8B-B14F-4D97-AF65-F5344CB8AC3E}">
        <p14:creationId xmlns:p14="http://schemas.microsoft.com/office/powerpoint/2010/main" val="167588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E963-6A6B-834B-AD59-440AB582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de um </a:t>
            </a:r>
            <a:r>
              <a:rPr lang="en-US" dirty="0" err="1"/>
              <a:t>tema</a:t>
            </a:r>
            <a:r>
              <a:rPr lang="en-US" dirty="0"/>
              <a:t> de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5006D-9AF3-A144-BE01-855A75320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C4B314-7E28-F047-A294-6643E1753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376363"/>
            <a:ext cx="6048376" cy="51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2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6161-A18C-7747-AF57-85B39650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Fases</a:t>
            </a:r>
            <a:r>
              <a:rPr lang="en-US" dirty="0"/>
              <a:t> do </a:t>
            </a:r>
            <a:r>
              <a:rPr lang="en-US" dirty="0" err="1"/>
              <a:t>projeto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189D17-106D-3344-BBC5-437839142AA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b="13133"/>
          <a:stretch/>
        </p:blipFill>
        <p:spPr>
          <a:xfrm>
            <a:off x="431799" y="1376362"/>
            <a:ext cx="6048375" cy="511160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0EDC3-E4B7-0940-8921-5C3BD01243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80BDAB-204D-DB45-A11A-8468343867E5}"/>
              </a:ext>
            </a:extLst>
          </p:cNvPr>
          <p:cNvSpPr txBox="1"/>
          <p:nvPr/>
        </p:nvSpPr>
        <p:spPr>
          <a:xfrm>
            <a:off x="2614056" y="6118635"/>
            <a:ext cx="6098144" cy="369332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https://</a:t>
            </a:r>
            <a:r>
              <a:rPr lang="en-US" dirty="0" err="1">
                <a:latin typeface="+mj-lt"/>
              </a:rPr>
              <a:t>thebhwgroup.com</a:t>
            </a:r>
            <a:r>
              <a:rPr lang="en-US" dirty="0">
                <a:latin typeface="+mj-lt"/>
              </a:rPr>
              <a:t>/blog/mobile-app-development-process</a:t>
            </a:r>
          </a:p>
        </p:txBody>
      </p:sp>
    </p:spTree>
    <p:extLst>
      <p:ext uri="{BB962C8B-B14F-4D97-AF65-F5344CB8AC3E}">
        <p14:creationId xmlns:p14="http://schemas.microsoft.com/office/powerpoint/2010/main" val="258010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6161-A18C-7747-AF57-85B39650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Fases</a:t>
            </a:r>
            <a:r>
              <a:rPr lang="en-US" dirty="0"/>
              <a:t> do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0EDC3-E4B7-0940-8921-5C3BD01243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80BDAB-204D-DB45-A11A-8468343867E5}"/>
              </a:ext>
            </a:extLst>
          </p:cNvPr>
          <p:cNvSpPr txBox="1"/>
          <p:nvPr/>
        </p:nvSpPr>
        <p:spPr>
          <a:xfrm>
            <a:off x="1762861" y="6118635"/>
            <a:ext cx="6949339" cy="369332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https://</a:t>
            </a:r>
            <a:r>
              <a:rPr lang="en-US" dirty="0" err="1">
                <a:latin typeface="+mj-lt"/>
              </a:rPr>
              <a:t>dev.to</a:t>
            </a:r>
            <a:r>
              <a:rPr lang="en-US" dirty="0">
                <a:latin typeface="+mj-lt"/>
              </a:rPr>
              <a:t>/</a:t>
            </a:r>
            <a:r>
              <a:rPr lang="en-US" dirty="0" err="1">
                <a:latin typeface="+mj-lt"/>
              </a:rPr>
              <a:t>iriskatastic</a:t>
            </a:r>
            <a:r>
              <a:rPr lang="en-US" dirty="0">
                <a:latin typeface="+mj-lt"/>
              </a:rPr>
              <a:t>/mobile-app-development-timeline-and-stages-8la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5B295F0-7283-9141-B1DE-D5C7CCC78D9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b="8210"/>
          <a:stretch/>
        </p:blipFill>
        <p:spPr>
          <a:xfrm>
            <a:off x="431799" y="1359763"/>
            <a:ext cx="6048376" cy="512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8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6161-A18C-7747-AF57-85B39650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Fases</a:t>
            </a:r>
            <a:r>
              <a:rPr lang="en-US" dirty="0"/>
              <a:t> do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0EDC3-E4B7-0940-8921-5C3BD01243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AA41F2-F34E-704C-BDA0-FCA5751D12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b="13122"/>
          <a:stretch/>
        </p:blipFill>
        <p:spPr>
          <a:xfrm>
            <a:off x="431799" y="1376363"/>
            <a:ext cx="6049671" cy="5113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80BDAB-204D-DB45-A11A-8468343867E5}"/>
              </a:ext>
            </a:extLst>
          </p:cNvPr>
          <p:cNvSpPr txBox="1"/>
          <p:nvPr/>
        </p:nvSpPr>
        <p:spPr>
          <a:xfrm>
            <a:off x="743295" y="6151146"/>
            <a:ext cx="8085868" cy="338554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https://</a:t>
            </a:r>
            <a:r>
              <a:rPr lang="en-US" sz="1600" dirty="0" err="1">
                <a:latin typeface="+mj-lt"/>
              </a:rPr>
              <a:t>medium.com</a:t>
            </a:r>
            <a:r>
              <a:rPr lang="en-US" sz="1600" dirty="0">
                <a:latin typeface="+mj-lt"/>
              </a:rPr>
              <a:t>/</a:t>
            </a:r>
            <a:r>
              <a:rPr lang="en-US" sz="1600" dirty="0" err="1">
                <a:latin typeface="+mj-lt"/>
              </a:rPr>
              <a:t>swlh</a:t>
            </a:r>
            <a:r>
              <a:rPr lang="en-US" sz="1600" dirty="0">
                <a:latin typeface="+mj-lt"/>
              </a:rPr>
              <a:t>/what-are-the-various-phases-of-mobile-app-development-4f0a1748e619</a:t>
            </a:r>
          </a:p>
        </p:txBody>
      </p:sp>
    </p:spTree>
    <p:extLst>
      <p:ext uri="{BB962C8B-B14F-4D97-AF65-F5344CB8AC3E}">
        <p14:creationId xmlns:p14="http://schemas.microsoft.com/office/powerpoint/2010/main" val="206182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6161-A18C-7747-AF57-85B39650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Fases</a:t>
            </a:r>
            <a:r>
              <a:rPr lang="en-US" dirty="0"/>
              <a:t> do </a:t>
            </a:r>
            <a:r>
              <a:rPr lang="en-US" dirty="0" err="1"/>
              <a:t>projeto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0EDC3-E4B7-0940-8921-5C3BD01243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B67E479-CFE4-AB46-A86A-FFD9FC6B5D8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b="40074"/>
          <a:stretch/>
        </p:blipFill>
        <p:spPr>
          <a:xfrm>
            <a:off x="431800" y="1376364"/>
            <a:ext cx="6048375" cy="51133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80BDAB-204D-DB45-A11A-8468343867E5}"/>
              </a:ext>
            </a:extLst>
          </p:cNvPr>
          <p:cNvSpPr txBox="1"/>
          <p:nvPr/>
        </p:nvSpPr>
        <p:spPr>
          <a:xfrm>
            <a:off x="1982536" y="6151146"/>
            <a:ext cx="6819495" cy="338554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https://</a:t>
            </a:r>
            <a:r>
              <a:rPr lang="en-US" sz="1600" dirty="0" err="1">
                <a:latin typeface="+mj-lt"/>
              </a:rPr>
              <a:t>www.quora.com</a:t>
            </a:r>
            <a:r>
              <a:rPr lang="en-US" sz="1600" dirty="0">
                <a:latin typeface="+mj-lt"/>
              </a:rPr>
              <a:t>/What-is-the-average-development-time-for-an-iPhone-app</a:t>
            </a:r>
          </a:p>
        </p:txBody>
      </p:sp>
    </p:spTree>
    <p:extLst>
      <p:ext uri="{BB962C8B-B14F-4D97-AF65-F5344CB8AC3E}">
        <p14:creationId xmlns:p14="http://schemas.microsoft.com/office/powerpoint/2010/main" val="177698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77604-25A5-8D4D-A04C-09A38163D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 </a:t>
            </a:r>
            <a:r>
              <a:rPr lang="en-US" dirty="0" err="1"/>
              <a:t>Apoio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D81AE-F878-1647-AC75-37B7446A0F0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dirty="0"/>
              <a:t>As informações específicas desta disciplina, incluindo material de apoio, </a:t>
            </a:r>
            <a:br>
              <a:rPr lang="pt-BR" sz="4000" dirty="0"/>
            </a:br>
            <a:r>
              <a:rPr lang="pt-BR" sz="4000" dirty="0"/>
              <a:t>estarão disponíveis no GitHub </a:t>
            </a:r>
            <a:br>
              <a:rPr lang="pt-BR" sz="4000" dirty="0"/>
            </a:br>
            <a:r>
              <a:rPr lang="pt-BR" sz="4000" dirty="0"/>
              <a:t>no repositório </a:t>
            </a:r>
            <a:r>
              <a:rPr lang="pt-BR" sz="4000" dirty="0" err="1">
                <a:solidFill>
                  <a:schemeClr val="accent1"/>
                </a:solidFill>
                <a:latin typeface="Myriad Pro SemiCondensed" panose="020B0503030403020204" pitchFamily="34" charset="0"/>
              </a:rPr>
              <a:t>CattoAJ</a:t>
            </a:r>
            <a:r>
              <a:rPr lang="pt-BR" sz="4000" dirty="0">
                <a:solidFill>
                  <a:schemeClr val="accent1"/>
                </a:solidFill>
                <a:latin typeface="Myriad Pro SemiCondensed" panose="020B0503030403020204" pitchFamily="34" charset="0"/>
              </a:rPr>
              <a:t>/MC855-2019s1</a:t>
            </a:r>
            <a:r>
              <a:rPr lang="pt-BR" sz="4000" dirty="0"/>
              <a:t>.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4AA46-E680-2140-AE4A-FC29D98823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8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A01802-8388-2B4E-9377-BC27BCAF3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9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05E8B9-6652-DB41-B6AF-EC5E1ED84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11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0BE765-4949-7A49-A4A9-F08BD96A7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2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9E021B-D81E-0340-A105-C00519C43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59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DF414D-A273-1844-839D-66F4FE339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5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174E-4528-F442-AFF9-CAEF9E24D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Ementa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8BF63-EE9A-4A44-955C-30C6543A3D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99" y="1736725"/>
            <a:ext cx="8280401" cy="4752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" sz="4400" dirty="0"/>
              <a:t>Implementação de um projeto prático na área de Sistemas de Computação.</a:t>
            </a:r>
          </a:p>
          <a:p>
            <a:endParaRPr lang="pt" sz="4400" dirty="0"/>
          </a:p>
          <a:p>
            <a:endParaRPr lang="en-US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ECF99-6498-124E-83C5-4546F23AD0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2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C504-2018s2-v09">
  <a:themeElements>
    <a:clrScheme name="Bright Colors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007FFF"/>
      </a:accent1>
      <a:accent2>
        <a:srgbClr val="FFB300"/>
      </a:accent2>
      <a:accent3>
        <a:srgbClr val="FA5500"/>
      </a:accent3>
      <a:accent4>
        <a:srgbClr val="00C070"/>
      </a:accent4>
      <a:accent5>
        <a:srgbClr val="FF9300"/>
      </a:accent5>
      <a:accent6>
        <a:srgbClr val="7980FF"/>
      </a:accent6>
      <a:hlink>
        <a:srgbClr val="9437FF"/>
      </a:hlink>
      <a:folHlink>
        <a:srgbClr val="7F6F6F"/>
      </a:folHlink>
    </a:clrScheme>
    <a:fontScheme name="Myriad Pro">
      <a:majorFont>
        <a:latin typeface="Myriad Pro SemiCondensed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yriad Pro Light SemiCondensed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C504-2018s2-v09" id="{225D0279-D09F-8943-8402-F12EF62DDA2B}" vid="{26936788-4F0C-5043-8B1C-036BA71E86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MC504-2018s2-v09</Template>
  <TotalTime>2699</TotalTime>
  <Words>605</Words>
  <Application>Microsoft Macintosh PowerPoint</Application>
  <PresentationFormat>On-screen Show (4:3)</PresentationFormat>
  <Paragraphs>98</Paragraphs>
  <Slides>36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53" baseType="lpstr">
      <vt:lpstr>M+ 1m light</vt:lpstr>
      <vt:lpstr>Arial</vt:lpstr>
      <vt:lpstr>Calibri</vt:lpstr>
      <vt:lpstr>Cambria</vt:lpstr>
      <vt:lpstr>Helvetica Light</vt:lpstr>
      <vt:lpstr>Inconsolata</vt:lpstr>
      <vt:lpstr>Latin Modern Mono Light Cond 10</vt:lpstr>
      <vt:lpstr>LM Mono Light Cond 10</vt:lpstr>
      <vt:lpstr>Myriad Pro</vt:lpstr>
      <vt:lpstr>Myriad Pro Bold Condensed</vt:lpstr>
      <vt:lpstr>Myriad Pro Condensed</vt:lpstr>
      <vt:lpstr>Myriad Pro Light Condensed</vt:lpstr>
      <vt:lpstr>Myriad Pro Light SemiCondensed</vt:lpstr>
      <vt:lpstr>Myriad Pro SemiCondensed</vt:lpstr>
      <vt:lpstr>Wingdings</vt:lpstr>
      <vt:lpstr>Wingdings 3</vt:lpstr>
      <vt:lpstr>MC504-2018s2-v09</vt:lpstr>
      <vt:lpstr>Apresentação de MC855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Ementa</vt:lpstr>
      <vt:lpstr>O que é um projeto?</vt:lpstr>
      <vt:lpstr>Características de um projeto</vt:lpstr>
      <vt:lpstr>Exemplos de projeto</vt:lpstr>
      <vt:lpstr>Gerenciamento de projeto</vt:lpstr>
      <vt:lpstr>Gerenciamento de projeto</vt:lpstr>
      <vt:lpstr>Tema</vt:lpstr>
      <vt:lpstr>Tema</vt:lpstr>
      <vt:lpstr>Tema</vt:lpstr>
      <vt:lpstr>Horário</vt:lpstr>
      <vt:lpstr>Desenvolvimento</vt:lpstr>
      <vt:lpstr>O modelo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Avaliação</vt:lpstr>
      <vt:lpstr>Escolha de um tema de projeto</vt:lpstr>
      <vt:lpstr>Escolha de um tema de projeto</vt:lpstr>
      <vt:lpstr>Escolha de um tema de projeto</vt:lpstr>
      <vt:lpstr>Escolha de um tema de projeto</vt:lpstr>
      <vt:lpstr>Fases do projeto</vt:lpstr>
      <vt:lpstr>Fases do projeto</vt:lpstr>
      <vt:lpstr>Fases do projeto</vt:lpstr>
      <vt:lpstr>Fases do projeto</vt:lpstr>
      <vt:lpstr>Material de Apoio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Arthur Catto</dc:creator>
  <cp:lastModifiedBy>Arthur Catto</cp:lastModifiedBy>
  <cp:revision>23</cp:revision>
  <dcterms:created xsi:type="dcterms:W3CDTF">2019-03-01T01:38:23Z</dcterms:created>
  <dcterms:modified xsi:type="dcterms:W3CDTF">2019-03-08T21:47:59Z</dcterms:modified>
</cp:coreProperties>
</file>

<file path=docProps/thumbnail.jpeg>
</file>